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304" r:id="rId2"/>
    <p:sldId id="299" r:id="rId3"/>
    <p:sldId id="300" r:id="rId4"/>
    <p:sldId id="298" r:id="rId5"/>
    <p:sldId id="301" r:id="rId6"/>
    <p:sldId id="305" r:id="rId7"/>
    <p:sldId id="306" r:id="rId8"/>
    <p:sldId id="307" r:id="rId9"/>
    <p:sldId id="259" r:id="rId10"/>
    <p:sldId id="260" r:id="rId11"/>
    <p:sldId id="261" r:id="rId12"/>
    <p:sldId id="262" r:id="rId13"/>
    <p:sldId id="265" r:id="rId14"/>
    <p:sldId id="266" r:id="rId15"/>
    <p:sldId id="272" r:id="rId16"/>
    <p:sldId id="302" r:id="rId17"/>
    <p:sldId id="274" r:id="rId18"/>
    <p:sldId id="276" r:id="rId19"/>
    <p:sldId id="275" r:id="rId20"/>
    <p:sldId id="268" r:id="rId21"/>
    <p:sldId id="269" r:id="rId22"/>
    <p:sldId id="270" r:id="rId23"/>
    <p:sldId id="271" r:id="rId24"/>
    <p:sldId id="303" r:id="rId25"/>
    <p:sldId id="277" r:id="rId26"/>
    <p:sldId id="278" r:id="rId27"/>
    <p:sldId id="279" r:id="rId28"/>
    <p:sldId id="281" r:id="rId29"/>
    <p:sldId id="282" r:id="rId30"/>
    <p:sldId id="283" r:id="rId31"/>
    <p:sldId id="308" r:id="rId32"/>
    <p:sldId id="309" r:id="rId33"/>
    <p:sldId id="310" r:id="rId34"/>
    <p:sldId id="311" r:id="rId35"/>
    <p:sldId id="312" r:id="rId36"/>
    <p:sldId id="314" r:id="rId37"/>
    <p:sldId id="315" r:id="rId38"/>
    <p:sldId id="316" r:id="rId39"/>
    <p:sldId id="317" r:id="rId40"/>
    <p:sldId id="318" r:id="rId41"/>
    <p:sldId id="319" r:id="rId42"/>
    <p:sldId id="320" r:id="rId43"/>
    <p:sldId id="321" r:id="rId44"/>
    <p:sldId id="322" r:id="rId45"/>
    <p:sldId id="323" r:id="rId46"/>
    <p:sldId id="324" r:id="rId47"/>
    <p:sldId id="325" r:id="rId48"/>
    <p:sldId id="326" r:id="rId49"/>
    <p:sldId id="327" r:id="rId50"/>
    <p:sldId id="328" r:id="rId51"/>
    <p:sldId id="329" r:id="rId52"/>
    <p:sldId id="330" r:id="rId53"/>
    <p:sldId id="331" r:id="rId54"/>
    <p:sldId id="332" r:id="rId55"/>
    <p:sldId id="333" r:id="rId56"/>
    <p:sldId id="334" r:id="rId57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D8D28-D0C4-49C7-B301-FB9F0BAE0A2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1C8A8-1BC9-46A1-9C7D-C13C494E5FB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096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947B5-BC26-406A-9A9F-6F24541A4B25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D36D8-4ACE-4E33-84FA-F7BCB06EAE8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377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A82E9A-9AA5-4B09-A1FF-108158892EAF}" type="slidenum">
              <a:rPr lang="en-GB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GB" alt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116641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98832-0F39-45F3-AB5E-5132F9C01BF5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0467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89741C-842B-4C1D-8A05-59A0645FBE7D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10981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D543FA-8509-4137-8049-5D9ED56AADF5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49765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512556-9A71-430B-A869-4D3CFF2D67A6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977970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8E601-2659-47EE-89A2-639A020947BC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38980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8A5711-C010-4D08-AA27-98116F066231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73114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5912C-45F4-4D6D-AF93-AF1D54A9AA65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080703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676A7B-99AC-4B47-99DC-1C6B8FAF0359}" type="slidenum">
              <a:rPr lang="en-GB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GB" alt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867983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5912C-45F4-4D6D-AF93-AF1D54A9AA65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209771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D8E601-2659-47EE-89A2-639A020947BC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58576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CE7D10-DBF4-448D-A6E3-8CCEABB4E983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3104312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8A5711-C010-4D08-AA27-98116F066231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118028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5912C-45F4-4D6D-AF93-AF1D54A9AA65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189252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831EF8-A597-47A3-B06F-167C3C772B95}" type="slidenum">
              <a:rPr lang="en-GB" altLang="en-US" smtClean="0"/>
              <a:pPr eaLnBrk="1" hangingPunct="1">
                <a:spcBef>
                  <a:spcPct val="0"/>
                </a:spcBef>
              </a:pPr>
              <a:t>32</a:t>
            </a:fld>
            <a:endParaRPr lang="en-GB" alt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9522912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3A757B-6D7A-434E-96DC-C6BA1F2E4E25}" type="slidenum">
              <a:rPr lang="en-GB" altLang="en-US" smtClean="0"/>
              <a:pPr eaLnBrk="1" hangingPunct="1">
                <a:spcBef>
                  <a:spcPct val="0"/>
                </a:spcBef>
              </a:pPr>
              <a:t>35</a:t>
            </a:fld>
            <a:endParaRPr lang="en-GB" alt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2094878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70B8734-8646-4BD1-865F-0225522B165A}" type="slidenum">
              <a:rPr lang="en-GB" altLang="en-US" smtClean="0"/>
              <a:pPr eaLnBrk="1" hangingPunct="1">
                <a:spcBef>
                  <a:spcPct val="0"/>
                </a:spcBef>
              </a:pPr>
              <a:t>36</a:t>
            </a:fld>
            <a:endParaRPr lang="en-GB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4880146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ECAB1FF-665F-42C6-8479-991270320DD5}" type="slidenum">
              <a:rPr lang="en-GB" altLang="en-US" smtClean="0"/>
              <a:pPr eaLnBrk="1" hangingPunct="1">
                <a:spcBef>
                  <a:spcPct val="0"/>
                </a:spcBef>
              </a:pPr>
              <a:t>37</a:t>
            </a:fld>
            <a:endParaRPr lang="en-GB" alt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3223917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D89ED7A-5A32-4B47-8C09-CAB3F81FF521}" type="slidenum">
              <a:rPr lang="en-GB" altLang="en-US" smtClean="0"/>
              <a:pPr eaLnBrk="1" hangingPunct="1">
                <a:spcBef>
                  <a:spcPct val="0"/>
                </a:spcBef>
              </a:pPr>
              <a:t>38</a:t>
            </a:fld>
            <a:endParaRPr lang="en-GB" alt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8219411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67FBFB-1EC5-418D-8FEC-F95296182820}" type="slidenum">
              <a:rPr lang="en-GB" altLang="en-US" smtClean="0"/>
              <a:pPr eaLnBrk="1" hangingPunct="1">
                <a:spcBef>
                  <a:spcPct val="0"/>
                </a:spcBef>
              </a:pPr>
              <a:t>39</a:t>
            </a:fld>
            <a:endParaRPr lang="en-GB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7687487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67FBFB-1EC5-418D-8FEC-F95296182820}" type="slidenum">
              <a:rPr lang="en-GB" altLang="en-US" smtClean="0"/>
              <a:pPr eaLnBrk="1" hangingPunct="1">
                <a:spcBef>
                  <a:spcPct val="0"/>
                </a:spcBef>
              </a:pPr>
              <a:t>40</a:t>
            </a:fld>
            <a:endParaRPr lang="en-GB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1333476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7715" indent="-287582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50330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10463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70595" indent="-230066" defTabSz="92505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30727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90860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50992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911124" indent="-230066" defTabSz="92505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67FBFB-1EC5-418D-8FEC-F95296182820}" type="slidenum">
              <a:rPr lang="en-GB" altLang="en-US" smtClean="0"/>
              <a:pPr eaLnBrk="1" hangingPunct="1">
                <a:spcBef>
                  <a:spcPct val="0"/>
                </a:spcBef>
              </a:pPr>
              <a:t>41</a:t>
            </a:fld>
            <a:endParaRPr lang="en-GB" alt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403158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7E3EA-2531-46C8-A714-1E3C2D9FA626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919844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E1087-D2C7-452C-A25C-4ED87DD25B9E}" type="slidenum">
              <a:rPr lang="en-GB" smtClean="0"/>
              <a:pPr/>
              <a:t>43</a:t>
            </a:fld>
            <a:endParaRPr lang="en-GB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883625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1C3DB4-C1F9-4A6C-ADCC-DF23F26A6093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95993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438C19-5195-4F02-ACBD-02B6F24BEC91}" type="slidenum">
              <a:rPr lang="en-GB" smtClean="0"/>
              <a:pPr/>
              <a:t>48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831849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438C19-5195-4F02-ACBD-02B6F24BEC91}" type="slidenum">
              <a:rPr lang="en-GB" smtClean="0"/>
              <a:pPr/>
              <a:t>49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54588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438C19-5195-4F02-ACBD-02B6F24BEC91}" type="slidenum">
              <a:rPr lang="en-GB" smtClean="0"/>
              <a:pPr/>
              <a:t>50</a:t>
            </a:fld>
            <a:endParaRPr lang="en-GB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074229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5912C-45F4-4D6D-AF93-AF1D54A9AA65}" type="slidenum">
              <a:rPr lang="en-GB" smtClean="0"/>
              <a:pPr/>
              <a:t>51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67263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5912C-45F4-4D6D-AF93-AF1D54A9AA65}" type="slidenum">
              <a:rPr lang="en-GB" smtClean="0"/>
              <a:pPr/>
              <a:t>53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16207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EE4C23-539D-4B5D-8C7C-8BEC10370540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17645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91915D-81CA-4C87-9218-653145E9FAA3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58253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91915D-81CA-4C87-9218-653145E9FAA3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01214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	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FAB98D-CA60-4E46-8E6A-A77EB81551C6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71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3959DF-B95A-482D-876A-69E157A39C4C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77184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000191-CB47-4241-96EF-B27973248412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9622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6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62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89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2562B-C1C9-493A-AF96-C4894D5BC22A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544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8B96B-5090-4190-80D5-0B504C6E87E1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5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01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23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22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585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82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70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53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13C67-0776-47B7-A6E7-F92B9A04D2E3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6D509-C840-492A-9DA5-B408DD7B6ADD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516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Basic elements of game theory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0626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8032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b="1" dirty="0">
                <a:ea typeface="+mn-ea"/>
                <a:cs typeface="+mn-cs"/>
              </a:rPr>
              <a:t>Game Trees</a:t>
            </a:r>
            <a:endParaRPr lang="en-US" sz="3600" b="1" dirty="0">
              <a:ea typeface="+mn-ea"/>
              <a:cs typeface="+mn-cs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1850" y="1268413"/>
            <a:ext cx="7772400" cy="4608512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2800" dirty="0" smtClean="0"/>
              <a:t>An extensive form game can be represented in a </a:t>
            </a:r>
            <a:r>
              <a:rPr lang="en-US" sz="2800" b="1" dirty="0" smtClean="0"/>
              <a:t>game tree</a:t>
            </a:r>
          </a:p>
          <a:p>
            <a:pPr algn="just" eaLnBrk="1" hangingPunct="1"/>
            <a:r>
              <a:rPr lang="en-US" sz="2800" dirty="0" smtClean="0"/>
              <a:t>This shows </a:t>
            </a:r>
          </a:p>
          <a:p>
            <a:pPr lvl="1" algn="just" eaLnBrk="1" hangingPunct="1"/>
            <a:r>
              <a:rPr lang="en-US" dirty="0" smtClean="0"/>
              <a:t>who moves when (at the </a:t>
            </a:r>
            <a:r>
              <a:rPr lang="en-US" b="1" i="1" dirty="0" smtClean="0"/>
              <a:t>nodes</a:t>
            </a:r>
            <a:r>
              <a:rPr lang="en-US" dirty="0" smtClean="0"/>
              <a:t>) </a:t>
            </a:r>
          </a:p>
          <a:p>
            <a:pPr lvl="1" algn="just" eaLnBrk="1" hangingPunct="1"/>
            <a:r>
              <a:rPr lang="en-US" dirty="0" smtClean="0"/>
              <a:t>available actions (the </a:t>
            </a:r>
            <a:r>
              <a:rPr lang="en-US" b="1" i="1" dirty="0" smtClean="0"/>
              <a:t>branches</a:t>
            </a:r>
            <a:r>
              <a:rPr lang="en-US" dirty="0" smtClean="0"/>
              <a:t>) </a:t>
            </a:r>
          </a:p>
          <a:p>
            <a:pPr lvl="1" algn="just" eaLnBrk="1" hangingPunct="1"/>
            <a:r>
              <a:rPr lang="en-US" dirty="0" smtClean="0"/>
              <a:t>available information </a:t>
            </a:r>
          </a:p>
          <a:p>
            <a:pPr lvl="1" algn="just" eaLnBrk="1" hangingPunct="1"/>
            <a:r>
              <a:rPr lang="en-US" dirty="0" smtClean="0"/>
              <a:t>the payoffs over all possible outcomes (at the </a:t>
            </a:r>
            <a:r>
              <a:rPr lang="en-US" b="1" i="1" dirty="0" smtClean="0"/>
              <a:t>terminal nodes</a:t>
            </a:r>
            <a:r>
              <a:rPr lang="en-US" dirty="0" smtClean="0"/>
              <a:t>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2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4450"/>
            <a:ext cx="7772400" cy="803275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3600" b="1" dirty="0" smtClean="0">
                <a:cs typeface="Arial" pitchFamily="34" charset="0"/>
              </a:rPr>
              <a:t>Example 1</a:t>
            </a:r>
            <a:endParaRPr lang="en-US" sz="3600" b="1" dirty="0" smtClean="0">
              <a:cs typeface="Arial" pitchFamily="34" charset="0"/>
            </a:endParaRP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 flipH="1">
            <a:off x="3419475" y="2708275"/>
            <a:ext cx="865188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284663" y="2708275"/>
            <a:ext cx="7921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3635375" y="206057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3563938" y="285273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4572000" y="28273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 flipH="1">
            <a:off x="2843213" y="3860800"/>
            <a:ext cx="5762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>
            <a:off x="3419475" y="38608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9" name="Line 12"/>
          <p:cNvSpPr>
            <a:spLocks noChangeShapeType="1"/>
          </p:cNvSpPr>
          <p:nvPr/>
        </p:nvSpPr>
        <p:spPr bwMode="auto">
          <a:xfrm flipH="1">
            <a:off x="4572000" y="38608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0" name="Line 13"/>
          <p:cNvSpPr>
            <a:spLocks noChangeShapeType="1"/>
          </p:cNvSpPr>
          <p:nvPr/>
        </p:nvSpPr>
        <p:spPr bwMode="auto">
          <a:xfrm>
            <a:off x="5076825" y="38608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1" name="Text Box 14"/>
          <p:cNvSpPr txBox="1">
            <a:spLocks noChangeArrowheads="1"/>
          </p:cNvSpPr>
          <p:nvPr/>
        </p:nvSpPr>
        <p:spPr bwMode="auto">
          <a:xfrm>
            <a:off x="1979613" y="35734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>
            <a:off x="5435600" y="35480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2844800" y="4076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4572000" y="4076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5" name="Text Box 18"/>
          <p:cNvSpPr txBox="1">
            <a:spLocks noChangeArrowheads="1"/>
          </p:cNvSpPr>
          <p:nvPr/>
        </p:nvSpPr>
        <p:spPr bwMode="auto">
          <a:xfrm>
            <a:off x="3635375" y="40513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6" name="Text Box 19"/>
          <p:cNvSpPr txBox="1">
            <a:spLocks noChangeArrowheads="1"/>
          </p:cNvSpPr>
          <p:nvPr/>
        </p:nvSpPr>
        <p:spPr bwMode="auto">
          <a:xfrm>
            <a:off x="5508625" y="4076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7" name="Text Box 20"/>
          <p:cNvSpPr txBox="1">
            <a:spLocks noChangeArrowheads="1"/>
          </p:cNvSpPr>
          <p:nvPr/>
        </p:nvSpPr>
        <p:spPr bwMode="auto">
          <a:xfrm>
            <a:off x="2051050" y="4945063"/>
            <a:ext cx="1223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</p:txBody>
      </p:sp>
      <p:sp>
        <p:nvSpPr>
          <p:cNvPr id="7188" name="Text Box 21"/>
          <p:cNvSpPr txBox="1">
            <a:spLocks noChangeArrowheads="1"/>
          </p:cNvSpPr>
          <p:nvPr/>
        </p:nvSpPr>
        <p:spPr bwMode="auto">
          <a:xfrm>
            <a:off x="3203575" y="4945063"/>
            <a:ext cx="1223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7189" name="Text Box 22"/>
          <p:cNvSpPr txBox="1">
            <a:spLocks noChangeArrowheads="1"/>
          </p:cNvSpPr>
          <p:nvPr/>
        </p:nvSpPr>
        <p:spPr bwMode="auto">
          <a:xfrm>
            <a:off x="4211638" y="4941888"/>
            <a:ext cx="12239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(R,l)</a:t>
            </a:r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>
            <a:off x="5292725" y="4941888"/>
            <a:ext cx="1223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  <p:sp>
        <p:nvSpPr>
          <p:cNvPr id="7191" name="Rectangle 26"/>
          <p:cNvSpPr>
            <a:spLocks noChangeArrowheads="1"/>
          </p:cNvSpPr>
          <p:nvPr/>
        </p:nvSpPr>
        <p:spPr bwMode="auto">
          <a:xfrm>
            <a:off x="827088" y="908050"/>
            <a:ext cx="7772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n-US" sz="2800" dirty="0"/>
              <a:t>The preferences can be represented by a payoff function over the </a:t>
            </a:r>
            <a:r>
              <a:rPr lang="en-US" sz="2800" dirty="0" smtClean="0"/>
              <a:t>outcomes</a:t>
            </a:r>
            <a:endParaRPr lang="en-US" sz="28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5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4450"/>
            <a:ext cx="7772400" cy="803275"/>
          </a:xfrm>
        </p:spPr>
        <p:txBody>
          <a:bodyPr>
            <a:normAutofit/>
          </a:bodyPr>
          <a:lstStyle/>
          <a:p>
            <a:pPr algn="l"/>
            <a:r>
              <a:rPr lang="en-GB" sz="3600" b="1" dirty="0">
                <a:latin typeface="+mn-lt"/>
                <a:cs typeface="Arial" pitchFamily="34" charset="0"/>
              </a:rPr>
              <a:t>Example </a:t>
            </a:r>
            <a:r>
              <a:rPr lang="en-GB" sz="3600" b="1" dirty="0" smtClean="0">
                <a:latin typeface="+mn-lt"/>
                <a:cs typeface="Arial" pitchFamily="34" charset="0"/>
              </a:rPr>
              <a:t>2</a:t>
            </a:r>
            <a:endParaRPr lang="en-US" sz="3600" b="1" dirty="0" smtClean="0">
              <a:latin typeface="+mn-lt"/>
              <a:cs typeface="Arial" pitchFamily="34" charset="0"/>
            </a:endParaRP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 flipH="1">
            <a:off x="3419475" y="2708275"/>
            <a:ext cx="865188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284663" y="2708275"/>
            <a:ext cx="7921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3635375" y="206057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3563938" y="285273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4572000" y="282733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 flipH="1">
            <a:off x="2843213" y="3860800"/>
            <a:ext cx="5762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8" name="Line 11"/>
          <p:cNvSpPr>
            <a:spLocks noChangeShapeType="1"/>
          </p:cNvSpPr>
          <p:nvPr/>
        </p:nvSpPr>
        <p:spPr bwMode="auto">
          <a:xfrm>
            <a:off x="3419475" y="38608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9" name="Line 12"/>
          <p:cNvSpPr>
            <a:spLocks noChangeShapeType="1"/>
          </p:cNvSpPr>
          <p:nvPr/>
        </p:nvSpPr>
        <p:spPr bwMode="auto">
          <a:xfrm flipH="1">
            <a:off x="4572000" y="38608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0" name="Line 13"/>
          <p:cNvSpPr>
            <a:spLocks noChangeShapeType="1"/>
          </p:cNvSpPr>
          <p:nvPr/>
        </p:nvSpPr>
        <p:spPr bwMode="auto">
          <a:xfrm>
            <a:off x="5076825" y="38608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1" name="Text Box 14"/>
          <p:cNvSpPr txBox="1">
            <a:spLocks noChangeArrowheads="1"/>
          </p:cNvSpPr>
          <p:nvPr/>
        </p:nvSpPr>
        <p:spPr bwMode="auto">
          <a:xfrm>
            <a:off x="1979613" y="35734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>
            <a:off x="5435600" y="35480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>
            <a:off x="2844800" y="4076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4572000" y="4076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5" name="Text Box 18"/>
          <p:cNvSpPr txBox="1">
            <a:spLocks noChangeArrowheads="1"/>
          </p:cNvSpPr>
          <p:nvPr/>
        </p:nvSpPr>
        <p:spPr bwMode="auto">
          <a:xfrm>
            <a:off x="3635375" y="40513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6" name="Text Box 19"/>
          <p:cNvSpPr txBox="1">
            <a:spLocks noChangeArrowheads="1"/>
          </p:cNvSpPr>
          <p:nvPr/>
        </p:nvSpPr>
        <p:spPr bwMode="auto">
          <a:xfrm>
            <a:off x="5508625" y="40767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7" name="Text Box 20"/>
          <p:cNvSpPr txBox="1">
            <a:spLocks noChangeArrowheads="1"/>
          </p:cNvSpPr>
          <p:nvPr/>
        </p:nvSpPr>
        <p:spPr bwMode="auto">
          <a:xfrm>
            <a:off x="2051050" y="4945063"/>
            <a:ext cx="1223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(L,l)</a:t>
            </a:r>
          </a:p>
        </p:txBody>
      </p:sp>
      <p:sp>
        <p:nvSpPr>
          <p:cNvPr id="7188" name="Text Box 21"/>
          <p:cNvSpPr txBox="1">
            <a:spLocks noChangeArrowheads="1"/>
          </p:cNvSpPr>
          <p:nvPr/>
        </p:nvSpPr>
        <p:spPr bwMode="auto">
          <a:xfrm>
            <a:off x="3203575" y="4945063"/>
            <a:ext cx="1223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7189" name="Text Box 22"/>
          <p:cNvSpPr txBox="1">
            <a:spLocks noChangeArrowheads="1"/>
          </p:cNvSpPr>
          <p:nvPr/>
        </p:nvSpPr>
        <p:spPr bwMode="auto">
          <a:xfrm>
            <a:off x="4211638" y="4941888"/>
            <a:ext cx="12239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(R,l)</a:t>
            </a:r>
          </a:p>
        </p:txBody>
      </p:sp>
      <p:sp>
        <p:nvSpPr>
          <p:cNvPr id="7190" name="Text Box 23"/>
          <p:cNvSpPr txBox="1">
            <a:spLocks noChangeArrowheads="1"/>
          </p:cNvSpPr>
          <p:nvPr/>
        </p:nvSpPr>
        <p:spPr bwMode="auto">
          <a:xfrm>
            <a:off x="5292725" y="4941888"/>
            <a:ext cx="12239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cxnSp>
        <p:nvCxnSpPr>
          <p:cNvPr id="28" name="Straight Connector 27"/>
          <p:cNvCxnSpPr>
            <a:stCxn id="7171" idx="1"/>
            <a:endCxn id="7172" idx="1"/>
          </p:cNvCxnSpPr>
          <p:nvPr/>
        </p:nvCxnSpPr>
        <p:spPr bwMode="auto">
          <a:xfrm>
            <a:off x="3419475" y="3859213"/>
            <a:ext cx="1657350" cy="158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/>
          <p:cNvCxnSpPr>
            <a:stCxn id="33" idx="2"/>
          </p:cNvCxnSpPr>
          <p:nvPr/>
        </p:nvCxnSpPr>
        <p:spPr bwMode="auto">
          <a:xfrm flipH="1">
            <a:off x="4355976" y="1904058"/>
            <a:ext cx="2880320" cy="188498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652120" y="980728"/>
            <a:ext cx="316835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This dashed line means that player 2 does not know the action played by player 1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573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latin typeface="+mn-lt"/>
                <a:cs typeface="Arial" pitchFamily="34" charset="0"/>
              </a:rPr>
              <a:t>Information set</a:t>
            </a:r>
            <a:endParaRPr lang="en-GB" sz="3600" b="1" dirty="0"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dirty="0" smtClean="0"/>
              <a:t>It is a collection of decision nodes where:</a:t>
            </a:r>
          </a:p>
          <a:p>
            <a:pPr lvl="1" algn="just"/>
            <a:r>
              <a:rPr lang="en-GB" dirty="0" smtClean="0"/>
              <a:t>The player has to move at every node in the information set</a:t>
            </a:r>
          </a:p>
          <a:p>
            <a:pPr lvl="1" algn="just"/>
            <a:r>
              <a:rPr lang="en-GB" dirty="0" smtClean="0"/>
              <a:t>When a player has to move, he cannot distinguish the nodes belonging to the same  information set</a:t>
            </a:r>
          </a:p>
          <a:p>
            <a:pPr lvl="1" algn="just"/>
            <a:r>
              <a:rPr lang="en-GB" dirty="0" smtClean="0"/>
              <a:t>Example 1: player 1 has one info set, player 2 has two info sets</a:t>
            </a:r>
          </a:p>
          <a:p>
            <a:pPr lvl="1" algn="just"/>
            <a:r>
              <a:rPr lang="en-GB" dirty="0"/>
              <a:t>Example </a:t>
            </a:r>
            <a:r>
              <a:rPr lang="en-GB" dirty="0" smtClean="0"/>
              <a:t>2: </a:t>
            </a:r>
            <a:r>
              <a:rPr lang="en-GB" dirty="0"/>
              <a:t>player 1 has one info set, player 2 has </a:t>
            </a:r>
            <a:r>
              <a:rPr lang="en-GB" dirty="0" smtClean="0"/>
              <a:t>one </a:t>
            </a:r>
            <a:r>
              <a:rPr lang="en-GB" dirty="0"/>
              <a:t>info </a:t>
            </a:r>
            <a:r>
              <a:rPr lang="en-GB" dirty="0" smtClean="0"/>
              <a:t>set</a:t>
            </a:r>
            <a:endParaRPr lang="en-GB" dirty="0"/>
          </a:p>
          <a:p>
            <a:pPr lvl="1" algn="just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83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569325" cy="52546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Note: What can an info set NOT look like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 flipH="1">
            <a:off x="1214438" y="1071563"/>
            <a:ext cx="865187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2079625" y="1071563"/>
            <a:ext cx="792163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82863" y="1143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295525" y="10715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711200" y="1647825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Left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727325" y="1647825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Right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>
            <a:off x="638175" y="2366963"/>
            <a:ext cx="576263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1214438" y="2366963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>
            <a:off x="2366963" y="2366963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2871788" y="2366963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430338" y="20796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22275" y="280035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2222500" y="280035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503363" y="280035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375025" y="280035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4114" name="Oval 22"/>
          <p:cNvSpPr>
            <a:spLocks noChangeArrowheads="1"/>
          </p:cNvSpPr>
          <p:nvPr/>
        </p:nvSpPr>
        <p:spPr bwMode="auto">
          <a:xfrm>
            <a:off x="854075" y="2151063"/>
            <a:ext cx="230505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Line 12"/>
          <p:cNvSpPr>
            <a:spLocks noChangeShapeType="1"/>
          </p:cNvSpPr>
          <p:nvPr/>
        </p:nvSpPr>
        <p:spPr bwMode="auto">
          <a:xfrm>
            <a:off x="2857500" y="2428875"/>
            <a:ext cx="71438" cy="1071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16" name="Text Box 17"/>
          <p:cNvSpPr txBox="1">
            <a:spLocks noChangeArrowheads="1"/>
          </p:cNvSpPr>
          <p:nvPr/>
        </p:nvSpPr>
        <p:spPr bwMode="auto">
          <a:xfrm>
            <a:off x="2714625" y="29289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m</a:t>
            </a:r>
          </a:p>
        </p:txBody>
      </p:sp>
      <p:sp>
        <p:nvSpPr>
          <p:cNvPr id="4119" name="Text Box 5"/>
          <p:cNvSpPr txBox="1">
            <a:spLocks noChangeArrowheads="1"/>
          </p:cNvSpPr>
          <p:nvPr/>
        </p:nvSpPr>
        <p:spPr bwMode="auto">
          <a:xfrm>
            <a:off x="6573838" y="128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4139" name="Line 4"/>
          <p:cNvSpPr>
            <a:spLocks noChangeShapeType="1"/>
          </p:cNvSpPr>
          <p:nvPr/>
        </p:nvSpPr>
        <p:spPr bwMode="auto">
          <a:xfrm>
            <a:off x="785813" y="4929188"/>
            <a:ext cx="2428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40" name="Line 12"/>
          <p:cNvSpPr>
            <a:spLocks noChangeShapeType="1"/>
          </p:cNvSpPr>
          <p:nvPr/>
        </p:nvSpPr>
        <p:spPr bwMode="auto">
          <a:xfrm>
            <a:off x="785813" y="4929188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41" name="Line 12"/>
          <p:cNvSpPr>
            <a:spLocks noChangeShapeType="1"/>
          </p:cNvSpPr>
          <p:nvPr/>
        </p:nvSpPr>
        <p:spPr bwMode="auto">
          <a:xfrm>
            <a:off x="2071688" y="4929188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42" name="Text Box 6"/>
          <p:cNvSpPr txBox="1">
            <a:spLocks noChangeArrowheads="1"/>
          </p:cNvSpPr>
          <p:nvPr/>
        </p:nvSpPr>
        <p:spPr bwMode="auto">
          <a:xfrm>
            <a:off x="142875" y="421481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1</a:t>
            </a:r>
          </a:p>
        </p:txBody>
      </p:sp>
      <p:sp>
        <p:nvSpPr>
          <p:cNvPr id="4143" name="Oval 22"/>
          <p:cNvSpPr>
            <a:spLocks noChangeArrowheads="1"/>
          </p:cNvSpPr>
          <p:nvPr/>
        </p:nvSpPr>
        <p:spPr bwMode="auto">
          <a:xfrm>
            <a:off x="428625" y="4714875"/>
            <a:ext cx="230505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44" name="Slide Number Placeholder 5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06BAE4-BFC2-4559-A9B9-B06FF3861CE5}" type="slidenum">
              <a:rPr lang="de-DE" smtClean="0"/>
              <a:pPr/>
              <a:t>14</a:t>
            </a:fld>
            <a:endParaRPr lang="de-DE" smtClean="0"/>
          </a:p>
        </p:txBody>
      </p:sp>
      <p:sp>
        <p:nvSpPr>
          <p:cNvPr id="49" name="TextBox 48"/>
          <p:cNvSpPr txBox="1"/>
          <p:nvPr/>
        </p:nvSpPr>
        <p:spPr>
          <a:xfrm>
            <a:off x="5076056" y="1052736"/>
            <a:ext cx="3744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/>
              <a:t>The two nodes in the information set have different number of available actions, then player 2 can distinguish the node</a:t>
            </a:r>
            <a:endParaRPr lang="en-GB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4716016" y="4293096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 smtClean="0"/>
              <a:t>This could be true only assuming that player 1 does not remember his move in the first node</a:t>
            </a:r>
            <a:endParaRPr lang="en-GB" sz="2800" dirty="0"/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1547391" y="422108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1</a:t>
            </a:r>
          </a:p>
        </p:txBody>
      </p:sp>
    </p:spTree>
    <p:extLst>
      <p:ext uri="{BB962C8B-B14F-4D97-AF65-F5344CB8AC3E}">
        <p14:creationId xmlns:p14="http://schemas.microsoft.com/office/powerpoint/2010/main" val="12689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4624"/>
            <a:ext cx="7772400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+mn-lt"/>
                <a:cs typeface="Arial" pitchFamily="34" charset="0"/>
              </a:rPr>
              <a:t>Strategies</a:t>
            </a:r>
            <a:endParaRPr lang="en-US" sz="3600" b="1" dirty="0" smtClean="0">
              <a:latin typeface="+mn-lt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764704"/>
            <a:ext cx="7772400" cy="2160587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n-US" sz="2800" dirty="0" smtClean="0"/>
              <a:t>A </a:t>
            </a:r>
            <a:r>
              <a:rPr lang="en-US" sz="2800" b="1" dirty="0" smtClean="0"/>
              <a:t>strategy</a:t>
            </a:r>
            <a:r>
              <a:rPr lang="en-US" sz="2800" dirty="0" smtClean="0"/>
              <a:t> is a complete description of a player’s actions in all the information sets where he has to move, e.g. </a:t>
            </a:r>
          </a:p>
          <a:p>
            <a:pPr lvl="1" algn="just"/>
            <a:r>
              <a:rPr lang="en-US" sz="2400" dirty="0" smtClean="0"/>
              <a:t>for player 2 to choose </a:t>
            </a:r>
            <a:r>
              <a:rPr lang="en-US" sz="2400" b="1" dirty="0" smtClean="0"/>
              <a:t>r </a:t>
            </a:r>
            <a:r>
              <a:rPr lang="en-US" sz="2400" dirty="0" smtClean="0"/>
              <a:t>after </a:t>
            </a:r>
            <a:r>
              <a:rPr lang="en-US" sz="2400" b="1" dirty="0" smtClean="0"/>
              <a:t>L</a:t>
            </a:r>
            <a:r>
              <a:rPr lang="en-US" sz="2400" dirty="0" smtClean="0"/>
              <a:t> and </a:t>
            </a:r>
            <a:r>
              <a:rPr lang="en-US" sz="2400" b="1" dirty="0" smtClean="0"/>
              <a:t>l</a:t>
            </a:r>
            <a:r>
              <a:rPr lang="en-US" sz="2400" dirty="0" smtClean="0"/>
              <a:t> after </a:t>
            </a:r>
            <a:r>
              <a:rPr lang="en-US" sz="2400" b="1" dirty="0" smtClean="0"/>
              <a:t>R</a:t>
            </a:r>
            <a:r>
              <a:rPr lang="en-US" sz="2400" dirty="0" smtClean="0"/>
              <a:t>, i.e. (r, l)</a:t>
            </a:r>
            <a:r>
              <a:rPr lang="en-US" sz="2400" b="1" dirty="0" smtClean="0"/>
              <a:t> </a:t>
            </a:r>
            <a:r>
              <a:rPr lang="en-US" sz="2400" dirty="0" smtClean="0"/>
              <a:t>. </a:t>
            </a:r>
          </a:p>
          <a:p>
            <a:pPr lvl="1" algn="just"/>
            <a:r>
              <a:rPr lang="en-US" sz="2400" dirty="0" smtClean="0"/>
              <a:t>Player 2 has 4 strategies: {(</a:t>
            </a:r>
            <a:r>
              <a:rPr lang="en-US" sz="2400" dirty="0" err="1" smtClean="0"/>
              <a:t>l,l</a:t>
            </a:r>
            <a:r>
              <a:rPr lang="en-US" sz="2400" dirty="0" smtClean="0"/>
              <a:t>),(</a:t>
            </a:r>
            <a:r>
              <a:rPr lang="en-US" sz="2400" dirty="0" err="1" smtClean="0"/>
              <a:t>l,r</a:t>
            </a:r>
            <a:r>
              <a:rPr lang="en-US" sz="2400" dirty="0" smtClean="0"/>
              <a:t>),(</a:t>
            </a:r>
            <a:r>
              <a:rPr lang="en-US" sz="2400" dirty="0" err="1" smtClean="0"/>
              <a:t>r,l</a:t>
            </a:r>
            <a:r>
              <a:rPr lang="en-US" sz="2400" dirty="0" smtClean="0"/>
              <a:t>),(</a:t>
            </a:r>
            <a:r>
              <a:rPr lang="en-US" sz="2400" dirty="0" err="1" smtClean="0"/>
              <a:t>r,r</a:t>
            </a:r>
            <a:r>
              <a:rPr lang="en-US" sz="2400" dirty="0" smtClean="0"/>
              <a:t>)}</a:t>
            </a: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>
            <a:off x="3419475" y="3429000"/>
            <a:ext cx="865188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4284663" y="3429000"/>
            <a:ext cx="7921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500563" y="32131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563814" y="3789363"/>
            <a:ext cx="792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/>
              <a:t>L</a:t>
            </a:r>
            <a:endParaRPr lang="en-GB" b="1" dirty="0"/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4932363" y="3789363"/>
            <a:ext cx="935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 smtClean="0"/>
              <a:t>R</a:t>
            </a:r>
            <a:endParaRPr lang="en-GB" b="1" dirty="0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H="1">
            <a:off x="2843213" y="4581525"/>
            <a:ext cx="5762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3419475" y="4581525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572000" y="4581525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5076825" y="4581525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124075" y="43656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219700" y="43656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627313" y="4941888"/>
            <a:ext cx="431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l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427538" y="4941888"/>
            <a:ext cx="431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l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708400" y="4941888"/>
            <a:ext cx="431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r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580063" y="4941888"/>
            <a:ext cx="431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r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051050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31321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42116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(R,l)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52927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23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07504" y="991463"/>
            <a:ext cx="8856984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2800" dirty="0" smtClean="0">
                <a:latin typeface="Calibri" pitchFamily="34" charset="0"/>
              </a:rPr>
              <a:t>A </a:t>
            </a:r>
            <a:r>
              <a:rPr lang="en-US" sz="2800" dirty="0" err="1" smtClean="0">
                <a:latin typeface="Calibri" pitchFamily="34" charset="0"/>
              </a:rPr>
              <a:t>subgame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</a:rPr>
              <a:t>starts at an information set with </a:t>
            </a:r>
            <a:r>
              <a:rPr lang="en-US" sz="2800" u="sng" dirty="0">
                <a:latin typeface="Calibri" pitchFamily="34" charset="0"/>
              </a:rPr>
              <a:t>a single </a:t>
            </a:r>
            <a:r>
              <a:rPr lang="en-US" sz="2800" u="sng" dirty="0" smtClean="0">
                <a:latin typeface="Calibri" pitchFamily="34" charset="0"/>
              </a:rPr>
              <a:t>node </a:t>
            </a:r>
            <a:r>
              <a:rPr lang="en-US" sz="2800" b="1" i="1" u="sng" dirty="0" smtClean="0">
                <a:latin typeface="Calibri" pitchFamily="34" charset="0"/>
              </a:rPr>
              <a:t>n</a:t>
            </a:r>
            <a:endParaRPr lang="en-US" sz="2800" b="1" i="1" u="sng" dirty="0">
              <a:latin typeface="Calibri" pitchFamily="34" charset="0"/>
            </a:endParaRPr>
          </a:p>
          <a:p>
            <a:pPr marL="457200" indent="-457200" algn="just">
              <a:spcBef>
                <a:spcPts val="600"/>
              </a:spcBef>
              <a:buFontTx/>
              <a:buChar char="-"/>
            </a:pPr>
            <a:r>
              <a:rPr lang="en-US" sz="2800" dirty="0" smtClean="0">
                <a:latin typeface="Calibri" pitchFamily="34" charset="0"/>
              </a:rPr>
              <a:t>it </a:t>
            </a:r>
            <a:r>
              <a:rPr lang="en-US" sz="2800" dirty="0">
                <a:latin typeface="Calibri" pitchFamily="34" charset="0"/>
              </a:rPr>
              <a:t>contains all </a:t>
            </a:r>
            <a:r>
              <a:rPr lang="en-US" sz="2800" dirty="0" smtClean="0">
                <a:latin typeface="Calibri" pitchFamily="34" charset="0"/>
              </a:rPr>
              <a:t>decision and terminal nodes following </a:t>
            </a:r>
            <a:r>
              <a:rPr lang="en-US" sz="2800" b="1" i="1" dirty="0" smtClean="0">
                <a:latin typeface="Calibri" pitchFamily="34" charset="0"/>
              </a:rPr>
              <a:t>n</a:t>
            </a:r>
            <a:endParaRPr lang="en-US" sz="2800" b="1" dirty="0">
              <a:latin typeface="Calibri" pitchFamily="34" charset="0"/>
            </a:endParaRPr>
          </a:p>
          <a:p>
            <a:pPr marL="457200" indent="-457200" algn="just">
              <a:spcBef>
                <a:spcPts val="600"/>
              </a:spcBef>
              <a:buFontTx/>
              <a:buChar char="-"/>
            </a:pPr>
            <a:r>
              <a:rPr lang="en-US" sz="2800" dirty="0" smtClean="0">
                <a:latin typeface="Calibri" pitchFamily="34" charset="0"/>
              </a:rPr>
              <a:t>an </a:t>
            </a:r>
            <a:r>
              <a:rPr lang="en-US" sz="2800" dirty="0">
                <a:latin typeface="Calibri" pitchFamily="34" charset="0"/>
              </a:rPr>
              <a:t>information set cannot belong to two different </a:t>
            </a:r>
            <a:r>
              <a:rPr lang="en-US" sz="2800" dirty="0" err="1" smtClean="0">
                <a:latin typeface="Calibri" pitchFamily="34" charset="0"/>
              </a:rPr>
              <a:t>subgames</a:t>
            </a:r>
            <a:endParaRPr lang="en-US" sz="2800" dirty="0" smtClean="0">
              <a:latin typeface="Calibri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en-US" sz="2800" b="1" dirty="0" smtClean="0">
                <a:latin typeface="Calibri" pitchFamily="34" charset="0"/>
              </a:rPr>
              <a:t>Note</a:t>
            </a:r>
            <a:r>
              <a:rPr lang="en-US" sz="2800" dirty="0" smtClean="0">
                <a:latin typeface="Calibri" pitchFamily="34" charset="0"/>
              </a:rPr>
              <a:t>: someone considers the whole game a </a:t>
            </a:r>
            <a:r>
              <a:rPr lang="en-US" sz="2800" dirty="0" err="1" smtClean="0">
                <a:latin typeface="Calibri" pitchFamily="34" charset="0"/>
              </a:rPr>
              <a:t>subgame</a:t>
            </a:r>
            <a:r>
              <a:rPr lang="en-US" sz="2800" dirty="0" smtClean="0">
                <a:latin typeface="Calibri" pitchFamily="34" charset="0"/>
              </a:rPr>
              <a:t>, others do not consider the whole game a </a:t>
            </a:r>
            <a:r>
              <a:rPr lang="en-US" sz="2800" dirty="0" err="1" smtClean="0">
                <a:latin typeface="Calibri" pitchFamily="34" charset="0"/>
              </a:rPr>
              <a:t>subgame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en-US" sz="2800" dirty="0" smtClean="0">
                <a:latin typeface="Calibri" pitchFamily="34" charset="0"/>
              </a:rPr>
              <a:t>In the following we use the first approach</a:t>
            </a:r>
          </a:p>
          <a:p>
            <a:pPr algn="just">
              <a:spcBef>
                <a:spcPts val="600"/>
              </a:spcBef>
              <a:buFont typeface="Arial" charset="0"/>
              <a:buChar char="•"/>
            </a:pPr>
            <a:endParaRPr lang="en-US" sz="2800" dirty="0">
              <a:latin typeface="Calibri" pitchFamily="34" charset="0"/>
            </a:endParaRPr>
          </a:p>
        </p:txBody>
      </p:sp>
      <p:sp>
        <p:nvSpPr>
          <p:cNvPr id="512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574C9C-76F5-497A-94BE-C44D86FEE77C}" type="slidenum">
              <a:rPr lang="de-DE" smtClean="0"/>
              <a:pPr/>
              <a:t>16</a:t>
            </a:fld>
            <a:endParaRPr lang="de-DE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4624"/>
            <a:ext cx="77724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alibri" pitchFamily="34" charset="0"/>
              </a:rPr>
              <a:t>Definition of </a:t>
            </a:r>
            <a:r>
              <a:rPr lang="en-US" sz="3600" b="1" dirty="0" err="1" smtClean="0">
                <a:latin typeface="Calibri" pitchFamily="34" charset="0"/>
              </a:rPr>
              <a:t>subgame</a:t>
            </a:r>
            <a:r>
              <a:rPr lang="en-US" sz="3600" b="1" dirty="0" smtClean="0">
                <a:latin typeface="Calibri" pitchFamily="34" charset="0"/>
              </a:rPr>
              <a:t>:</a:t>
            </a:r>
            <a:endParaRPr lang="en-GB" sz="36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0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24936" cy="4392488"/>
          </a:xfrm>
        </p:spPr>
        <p:txBody>
          <a:bodyPr>
            <a:noAutofit/>
          </a:bodyPr>
          <a:lstStyle/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US" b="1" dirty="0"/>
              <a:t>perfect information, </a:t>
            </a:r>
            <a:r>
              <a:rPr lang="en-US" dirty="0"/>
              <a:t>i.e. when choosing an action a player knows the actions chosen by players moving before </a:t>
            </a:r>
            <a:r>
              <a:rPr lang="en-US" dirty="0" smtClean="0"/>
              <a:t>her</a:t>
            </a:r>
          </a:p>
          <a:p>
            <a:pPr marL="400050" lvl="2" indent="0" algn="just">
              <a:buNone/>
            </a:pPr>
            <a:r>
              <a:rPr lang="en-GB" dirty="0" smtClean="0"/>
              <a:t>i.e. all previous moves are observed before the next move is chosen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Imperfect </a:t>
            </a:r>
            <a:r>
              <a:rPr lang="en-US" b="1" dirty="0">
                <a:latin typeface="Calibri" pitchFamily="34" charset="0"/>
              </a:rPr>
              <a:t>information</a:t>
            </a:r>
            <a:r>
              <a:rPr lang="en-US" dirty="0">
                <a:latin typeface="Calibri" pitchFamily="34" charset="0"/>
              </a:rPr>
              <a:t> when at least one player </a:t>
            </a:r>
            <a:r>
              <a:rPr lang="en-US" dirty="0" smtClean="0">
                <a:latin typeface="Calibri" pitchFamily="34" charset="0"/>
              </a:rPr>
              <a:t>does </a:t>
            </a:r>
            <a:r>
              <a:rPr lang="en-US" dirty="0">
                <a:latin typeface="Calibri" pitchFamily="34" charset="0"/>
              </a:rPr>
              <a:t>not know the history by the time he chooses. </a:t>
            </a:r>
            <a:endParaRPr lang="en-US" dirty="0" smtClean="0">
              <a:latin typeface="Calibri" pitchFamily="34" charset="0"/>
            </a:endParaRPr>
          </a:p>
          <a:p>
            <a:pPr marL="400050" lvl="2" indent="0" algn="just">
              <a:buNone/>
            </a:pPr>
            <a:r>
              <a:rPr lang="en-US" dirty="0" smtClean="0"/>
              <a:t>At </a:t>
            </a:r>
            <a:r>
              <a:rPr lang="en-US" dirty="0"/>
              <a:t>least one player does not know all the actions chosen by players moving before </a:t>
            </a:r>
            <a:r>
              <a:rPr lang="en-US" dirty="0" smtClean="0"/>
              <a:t>him</a:t>
            </a:r>
            <a:endParaRPr lang="en-GB" dirty="0"/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-27384"/>
            <a:ext cx="8204522" cy="1440458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latin typeface="+mn-lt"/>
                <a:cs typeface="Arial" pitchFamily="34" charset="0"/>
              </a:rPr>
              <a:t>Dynamic games of perfect and imperfect information</a:t>
            </a:r>
            <a:endParaRPr lang="en-US" sz="36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66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13668" y="232089"/>
            <a:ext cx="8316664" cy="1080120"/>
          </a:xfrm>
        </p:spPr>
        <p:txBody>
          <a:bodyPr>
            <a:noAutofit/>
          </a:bodyPr>
          <a:lstStyle/>
          <a:p>
            <a:pPr marL="0" indent="0" algn="just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 smtClean="0">
                <a:latin typeface="Calibri" pitchFamily="34" charset="0"/>
              </a:rPr>
              <a:t>In other words, when a game is of imperfect info, there exists at least an information set with more than one decision node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 flipH="1">
            <a:off x="3419475" y="3213100"/>
            <a:ext cx="86518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4284663" y="3213100"/>
            <a:ext cx="7921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707904" y="2827784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1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916238" y="3789363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Left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932363" y="3789363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Right</a:t>
            </a:r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>
            <a:off x="2843213" y="4508500"/>
            <a:ext cx="5762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3419475" y="4508500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>
            <a:off x="4572000" y="4508500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5076825" y="4508500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3635375" y="42211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2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62731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4427538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708400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558006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051050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(L,l)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31321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42116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R,l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R,l</a:t>
            </a:r>
            <a:r>
              <a:rPr lang="en-GB" dirty="0"/>
              <a:t>)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2927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  <p:sp>
        <p:nvSpPr>
          <p:cNvPr id="3094" name="Oval 22"/>
          <p:cNvSpPr>
            <a:spLocks noChangeArrowheads="1"/>
          </p:cNvSpPr>
          <p:nvPr/>
        </p:nvSpPr>
        <p:spPr bwMode="auto">
          <a:xfrm>
            <a:off x="3059113" y="4292600"/>
            <a:ext cx="230505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5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18F59A-7FF3-4220-A6AF-FB3710A300D0}" type="slidenum">
              <a:rPr lang="de-DE" smtClean="0"/>
              <a:pPr/>
              <a:t>18</a:t>
            </a:fld>
            <a:endParaRPr lang="de-DE" smtClean="0"/>
          </a:p>
        </p:txBody>
      </p:sp>
      <p:sp>
        <p:nvSpPr>
          <p:cNvPr id="24" name="Rectangle 23"/>
          <p:cNvSpPr/>
          <p:nvPr/>
        </p:nvSpPr>
        <p:spPr>
          <a:xfrm>
            <a:off x="6228184" y="1574146"/>
            <a:ext cx="2555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>
                <a:latin typeface="Calibri" pitchFamily="34" charset="0"/>
              </a:rPr>
              <a:t>Player 2 knows that he is in the information set, but not in which specific node</a:t>
            </a:r>
          </a:p>
        </p:txBody>
      </p:sp>
    </p:spTree>
    <p:extLst>
      <p:ext uri="{BB962C8B-B14F-4D97-AF65-F5344CB8AC3E}">
        <p14:creationId xmlns:p14="http://schemas.microsoft.com/office/powerpoint/2010/main" val="115603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  <p:bldP spid="3075" grpId="0" animBg="1"/>
      <p:bldP spid="3076" grpId="0" animBg="1"/>
      <p:bldP spid="3078" grpId="0"/>
      <p:bldP spid="3079" grpId="0"/>
      <p:bldP spid="3080" grpId="0"/>
      <p:bldP spid="3081" grpId="0" animBg="1"/>
      <p:bldP spid="3082" grpId="0" animBg="1"/>
      <p:bldP spid="3083" grpId="0" animBg="1"/>
      <p:bldP spid="3084" grpId="0" animBg="1"/>
      <p:bldP spid="3085" grpId="0"/>
      <p:bldP spid="3086" grpId="0"/>
      <p:bldP spid="3087" grpId="0"/>
      <p:bldP spid="3088" grpId="0"/>
      <p:bldP spid="3089" grpId="0"/>
      <p:bldP spid="3090" grpId="0"/>
      <p:bldP spid="3091" grpId="0"/>
      <p:bldP spid="3092" grpId="0"/>
      <p:bldP spid="3093" grpId="0"/>
      <p:bldP spid="3094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5892" y="0"/>
            <a:ext cx="7772400" cy="765226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GB" sz="3600" b="1" dirty="0" smtClean="0">
                <a:latin typeface="+mn-lt"/>
                <a:cs typeface="Arial" pitchFamily="34" charset="0"/>
              </a:rPr>
              <a:t>Example 1: Mini Ultimatum Game</a:t>
            </a:r>
            <a:endParaRPr lang="en-US" sz="3600" b="1" dirty="0" smtClean="0">
              <a:latin typeface="+mn-lt"/>
              <a:cs typeface="Arial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764704"/>
            <a:ext cx="8567043" cy="1368425"/>
          </a:xfrm>
        </p:spPr>
        <p:txBody>
          <a:bodyPr>
            <a:noAutofit/>
          </a:bodyPr>
          <a:lstStyle/>
          <a:p>
            <a:pPr algn="just" eaLnBrk="1" hangingPunct="1"/>
            <a:r>
              <a:rPr lang="en-US" sz="2800" dirty="0" smtClean="0"/>
              <a:t>Proposer (Player 1) can suggest one of two splits of £10: (5,5) and (9,1).</a:t>
            </a:r>
          </a:p>
          <a:p>
            <a:pPr algn="just" eaLnBrk="1" hangingPunct="1"/>
            <a:r>
              <a:rPr lang="en-US" sz="2800" dirty="0" smtClean="0"/>
              <a:t>Responder (Player 2) can decide whether to accept or reject (9,1), but has to accept (5,5). Reject leads to 0 for both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2627313" y="3500438"/>
            <a:ext cx="936625" cy="223361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620094" y="2966814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1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H="1">
            <a:off x="1404492" y="3140819"/>
            <a:ext cx="172720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476698" y="3875763"/>
            <a:ext cx="10795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(9,1)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H="1">
            <a:off x="539304" y="4695081"/>
            <a:ext cx="865188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613247" y="5055443"/>
            <a:ext cx="35877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i="1" dirty="0"/>
              <a:t>a</a:t>
            </a: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1404492" y="4695081"/>
            <a:ext cx="8636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052192" y="5055443"/>
            <a:ext cx="35877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i="1" dirty="0"/>
              <a:t>r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323404" y="5919043"/>
            <a:ext cx="50323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9 </a:t>
            </a:r>
            <a:endParaRPr lang="en-GB" dirty="0" smtClean="0"/>
          </a:p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052192" y="5919043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0 0</a:t>
            </a:r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3131692" y="3110756"/>
            <a:ext cx="187325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852342" y="3877518"/>
            <a:ext cx="10795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(5,5)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4862067" y="5919043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5</a:t>
            </a:r>
          </a:p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07504" y="4453781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2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4764414" y="2987381"/>
            <a:ext cx="4320480" cy="188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  <a:spcAft>
                <a:spcPts val="1200"/>
              </a:spcAft>
            </a:pPr>
            <a:r>
              <a:rPr lang="en-US" sz="2400" dirty="0" smtClean="0"/>
              <a:t>Perfect information</a:t>
            </a:r>
          </a:p>
          <a:p>
            <a:pPr algn="just">
              <a:lnSpc>
                <a:spcPct val="90000"/>
              </a:lnSpc>
              <a:spcAft>
                <a:spcPts val="1200"/>
              </a:spcAft>
            </a:pPr>
            <a:r>
              <a:rPr lang="en-US" sz="2400" dirty="0" smtClean="0"/>
              <a:t>Player </a:t>
            </a:r>
            <a:r>
              <a:rPr lang="en-US" sz="2400" dirty="0"/>
              <a:t>1 has one information set</a:t>
            </a:r>
          </a:p>
          <a:p>
            <a:pPr algn="just">
              <a:lnSpc>
                <a:spcPct val="90000"/>
              </a:lnSpc>
              <a:spcAft>
                <a:spcPts val="1200"/>
              </a:spcAft>
            </a:pPr>
            <a:r>
              <a:rPr lang="en-US" sz="2400" dirty="0"/>
              <a:t>Player 2 has one information </a:t>
            </a:r>
            <a:r>
              <a:rPr lang="en-US" sz="2400" dirty="0" smtClean="0"/>
              <a:t>set</a:t>
            </a:r>
            <a:endParaRPr lang="en-US" sz="2400" dirty="0"/>
          </a:p>
          <a:p>
            <a:pPr algn="just">
              <a:lnSpc>
                <a:spcPct val="90000"/>
              </a:lnSpc>
              <a:spcAft>
                <a:spcPts val="1200"/>
              </a:spcAft>
            </a:pPr>
            <a:r>
              <a:rPr lang="en-US" sz="2400" dirty="0" smtClean="0"/>
              <a:t>two subgames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115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47" grpId="0" animBg="1"/>
      <p:bldP spid="10248" grpId="0"/>
      <p:bldP spid="10249" grpId="0" animBg="1"/>
      <p:bldP spid="10250" grpId="0"/>
      <p:bldP spid="10251" grpId="0" animBg="1"/>
      <p:bldP spid="10252" grpId="0"/>
      <p:bldP spid="10253" grpId="0"/>
      <p:bldP spid="10254" grpId="0"/>
      <p:bldP spid="10255" grpId="0" animBg="1"/>
      <p:bldP spid="10256" grpId="0"/>
      <p:bldP spid="10257" grpId="0"/>
      <p:bldP spid="102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49461"/>
            <a:ext cx="7772400" cy="803275"/>
          </a:xfrm>
        </p:spPr>
        <p:txBody>
          <a:bodyPr>
            <a:normAutofit/>
          </a:bodyPr>
          <a:lstStyle/>
          <a:p>
            <a:r>
              <a:rPr lang="en-GB" altLang="en-US" sz="3600" b="1" dirty="0">
                <a:latin typeface="+mn-lt"/>
                <a:ea typeface="+mn-ea"/>
                <a:cs typeface="+mn-cs"/>
              </a:rPr>
              <a:t>Game Theory - Motivation</a:t>
            </a:r>
            <a:endParaRPr lang="en-US" altLang="en-US" sz="3600" b="1" dirty="0">
              <a:latin typeface="+mn-lt"/>
              <a:ea typeface="+mn-ea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5900"/>
            <a:ext cx="8351837" cy="4535488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800" dirty="0" smtClean="0">
                <a:latin typeface="+mj-lt"/>
                <a:cs typeface="Arial" charset="0"/>
              </a:rPr>
              <a:t>Game Theory is a tool to understand situations in which two or more decision-makers interact.</a:t>
            </a:r>
            <a:endParaRPr lang="en-US" sz="2800" dirty="0" smtClean="0">
              <a:latin typeface="+mj-lt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 smtClean="0">
                <a:latin typeface="+mj-lt"/>
                <a:cs typeface="Arial" charset="0"/>
              </a:rPr>
              <a:t>Outcomes of economic decisions frequently depend on others’ actions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latin typeface="+mj-lt"/>
                <a:cs typeface="Arial" charset="0"/>
              </a:rPr>
              <a:t>effect of price policy depends on competitors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latin typeface="+mj-lt"/>
                <a:cs typeface="Arial" charset="0"/>
              </a:rPr>
              <a:t>outcome of wage negotiations depends on choices of both sides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latin typeface="+mj-lt"/>
                <a:cs typeface="Arial" charset="0"/>
              </a:rPr>
              <a:t>outcome of elections depends on others’ votes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</p:spTree>
    <p:extLst>
      <p:ext uri="{BB962C8B-B14F-4D97-AF65-F5344CB8AC3E}">
        <p14:creationId xmlns:p14="http://schemas.microsoft.com/office/powerpoint/2010/main" val="15418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569325" cy="3024188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3600" b="1" dirty="0" smtClean="0"/>
              <a:t>Example 2</a:t>
            </a:r>
          </a:p>
          <a:p>
            <a:pPr algn="just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2800" dirty="0" smtClean="0"/>
              <a:t>Imperfect information</a:t>
            </a:r>
          </a:p>
          <a:p>
            <a:pPr algn="just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2800" dirty="0" smtClean="0"/>
              <a:t>Player 1 has one information set</a:t>
            </a:r>
          </a:p>
          <a:p>
            <a:pPr algn="just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2800" dirty="0" smtClean="0"/>
              <a:t>Player 2 has one information set</a:t>
            </a:r>
          </a:p>
          <a:p>
            <a:pPr algn="just" eaLnBrk="1" hangingPunct="1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sz="2800" dirty="0" smtClean="0"/>
              <a:t>One </a:t>
            </a:r>
            <a:r>
              <a:rPr lang="en-US" sz="2800" dirty="0" err="1" smtClean="0"/>
              <a:t>subgame</a:t>
            </a:r>
            <a:endParaRPr lang="en-US" sz="2800" dirty="0" smtClean="0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 flipH="1">
            <a:off x="3429000" y="3213100"/>
            <a:ext cx="855663" cy="128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4284663" y="3213100"/>
            <a:ext cx="7921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500563" y="32131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916238" y="3789363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Left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932363" y="3789363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Right</a:t>
            </a: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>
            <a:off x="2843213" y="4500563"/>
            <a:ext cx="585787" cy="1160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3419475" y="4508500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4572000" y="4508500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5076825" y="4508500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635375" y="42211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62731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27538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708400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558006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2051050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(L,l)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31321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42116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(R,l)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2927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  <p:sp>
        <p:nvSpPr>
          <p:cNvPr id="6166" name="Oval 22"/>
          <p:cNvSpPr>
            <a:spLocks noChangeArrowheads="1"/>
          </p:cNvSpPr>
          <p:nvPr/>
        </p:nvSpPr>
        <p:spPr bwMode="auto">
          <a:xfrm>
            <a:off x="3059113" y="4292600"/>
            <a:ext cx="230505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7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1EA782-CD5D-4005-AF62-2248CD901DA4}" type="slidenum">
              <a:rPr lang="de-DE" smtClean="0"/>
              <a:pPr/>
              <a:t>20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441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569325" cy="2447999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sz="3600" b="1" dirty="0" smtClean="0"/>
              <a:t>Example 3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800" dirty="0"/>
              <a:t>Imperfect </a:t>
            </a:r>
            <a:r>
              <a:rPr lang="en-US" sz="2800" dirty="0" smtClean="0"/>
              <a:t>information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en-US" sz="2800" dirty="0" smtClean="0"/>
              <a:t>Player 1 has one information set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en-US" sz="2800" dirty="0" smtClean="0"/>
              <a:t>Player 2 has two information sets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en-US" sz="2800" dirty="0" smtClean="0"/>
              <a:t>Two </a:t>
            </a:r>
            <a:r>
              <a:rPr lang="en-US" sz="2800" dirty="0" err="1" smtClean="0"/>
              <a:t>subgames</a:t>
            </a:r>
            <a:endParaRPr lang="en-US" sz="2800" dirty="0" smtClean="0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H="1">
            <a:off x="3419475" y="3213100"/>
            <a:ext cx="86518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4284663" y="3213100"/>
            <a:ext cx="7921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716463" y="306863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16238" y="3789363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Left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787900" y="378936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Centre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2843213" y="4508500"/>
            <a:ext cx="5762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3419475" y="4508500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>
            <a:off x="4572000" y="4508500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076825" y="4508500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635375" y="42211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62731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427538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708400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558006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051050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(L,l)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1321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42116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(C,l)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(C,l)</a:t>
            </a:r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2927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(C,r)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(C,r)</a:t>
            </a:r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3059113" y="4292600"/>
            <a:ext cx="230505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4284663" y="3213100"/>
            <a:ext cx="25193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6299200" y="37639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Right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7235825" y="42672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>
            <a:off x="6659563" y="4508500"/>
            <a:ext cx="14605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6804025" y="4508500"/>
            <a:ext cx="792163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63722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(R,l)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738028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  <p:sp>
        <p:nvSpPr>
          <p:cNvPr id="7198" name="Slide Number Placeholder 3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F87428-4DE0-4C3B-9600-BC890D2FC85A}" type="slidenum">
              <a:rPr lang="de-DE" smtClean="0"/>
              <a:pPr/>
              <a:t>21</a:t>
            </a:fld>
            <a:endParaRPr lang="de-DE" smtClean="0"/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156176" y="486916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7308701" y="486916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03730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17475"/>
            <a:ext cx="8640762" cy="3024188"/>
          </a:xfrm>
        </p:spPr>
        <p:txBody>
          <a:bodyPr>
            <a:normAutofit/>
          </a:bodyPr>
          <a:lstStyle/>
          <a:p>
            <a:pPr algn="just" eaLnBrk="1" hangingPunct="1">
              <a:buNone/>
            </a:pPr>
            <a:r>
              <a:rPr lang="en-US" sz="3600" b="1" dirty="0" smtClean="0"/>
              <a:t>Example 4</a:t>
            </a:r>
          </a:p>
          <a:p>
            <a:pPr algn="just">
              <a:buNone/>
            </a:pPr>
            <a:r>
              <a:rPr lang="en-US" sz="2800" dirty="0"/>
              <a:t>Imperfect </a:t>
            </a:r>
            <a:r>
              <a:rPr lang="en-US" sz="2800" dirty="0" smtClean="0"/>
              <a:t>information</a:t>
            </a:r>
          </a:p>
          <a:p>
            <a:pPr algn="just" eaLnBrk="1" hangingPunct="1">
              <a:buNone/>
            </a:pPr>
            <a:r>
              <a:rPr lang="en-US" sz="2800" dirty="0" smtClean="0"/>
              <a:t>Challenger: one information set</a:t>
            </a:r>
          </a:p>
          <a:p>
            <a:pPr algn="just" eaLnBrk="1" hangingPunct="1">
              <a:buNone/>
            </a:pPr>
            <a:r>
              <a:rPr lang="en-US" sz="2800" dirty="0" smtClean="0"/>
              <a:t>Incumbent: one information set</a:t>
            </a:r>
          </a:p>
          <a:p>
            <a:pPr algn="just" eaLnBrk="1" hangingPunct="1">
              <a:buNone/>
            </a:pPr>
            <a:r>
              <a:rPr lang="en-US" sz="2800" dirty="0" smtClean="0"/>
              <a:t>One </a:t>
            </a:r>
            <a:r>
              <a:rPr lang="en-US" sz="2800" dirty="0" err="1" smtClean="0"/>
              <a:t>subgame</a:t>
            </a:r>
            <a:endParaRPr lang="en-US" sz="2800" dirty="0" smtClean="0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 flipH="1">
            <a:off x="2484438" y="321310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4284663" y="321310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716463" y="306863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Challenger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051050" y="37893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Ready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635375" y="37893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Unready</a:t>
            </a: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1908175" y="450850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484438" y="45085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>
            <a:off x="4643438" y="45085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5148263" y="45085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203575" y="42211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2771775" y="49418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8208" name="Text Box 18"/>
          <p:cNvSpPr txBox="1">
            <a:spLocks noChangeArrowheads="1"/>
          </p:cNvSpPr>
          <p:nvPr/>
        </p:nvSpPr>
        <p:spPr bwMode="auto">
          <a:xfrm>
            <a:off x="1692275" y="566420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8209" name="Text Box 19"/>
          <p:cNvSpPr txBox="1">
            <a:spLocks noChangeArrowheads="1"/>
          </p:cNvSpPr>
          <p:nvPr/>
        </p:nvSpPr>
        <p:spPr bwMode="auto">
          <a:xfrm>
            <a:off x="2843213" y="5664200"/>
            <a:ext cx="28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8210" name="Text Box 20"/>
          <p:cNvSpPr txBox="1">
            <a:spLocks noChangeArrowheads="1"/>
          </p:cNvSpPr>
          <p:nvPr/>
        </p:nvSpPr>
        <p:spPr bwMode="auto">
          <a:xfrm>
            <a:off x="4427538" y="5661025"/>
            <a:ext cx="28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8211" name="Text Box 21"/>
          <p:cNvSpPr txBox="1">
            <a:spLocks noChangeArrowheads="1"/>
          </p:cNvSpPr>
          <p:nvPr/>
        </p:nvSpPr>
        <p:spPr bwMode="auto">
          <a:xfrm>
            <a:off x="5651500" y="5661025"/>
            <a:ext cx="360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02</a:t>
            </a:r>
          </a:p>
        </p:txBody>
      </p:sp>
      <p:sp>
        <p:nvSpPr>
          <p:cNvPr id="8212" name="Oval 22"/>
          <p:cNvSpPr>
            <a:spLocks noChangeArrowheads="1"/>
          </p:cNvSpPr>
          <p:nvPr/>
        </p:nvSpPr>
        <p:spPr bwMode="auto">
          <a:xfrm>
            <a:off x="2268538" y="4292600"/>
            <a:ext cx="30956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Line 23"/>
          <p:cNvSpPr>
            <a:spLocks noChangeShapeType="1"/>
          </p:cNvSpPr>
          <p:nvPr/>
        </p:nvSpPr>
        <p:spPr bwMode="auto">
          <a:xfrm>
            <a:off x="4284663" y="3213100"/>
            <a:ext cx="2644775" cy="1144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14" name="Text Box 24"/>
          <p:cNvSpPr txBox="1">
            <a:spLocks noChangeArrowheads="1"/>
          </p:cNvSpPr>
          <p:nvPr/>
        </p:nvSpPr>
        <p:spPr bwMode="auto">
          <a:xfrm>
            <a:off x="6299200" y="37639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Out</a:t>
            </a:r>
          </a:p>
        </p:txBody>
      </p:sp>
      <p:sp>
        <p:nvSpPr>
          <p:cNvPr id="8215" name="Text Box 29"/>
          <p:cNvSpPr txBox="1">
            <a:spLocks noChangeArrowheads="1"/>
          </p:cNvSpPr>
          <p:nvPr/>
        </p:nvSpPr>
        <p:spPr bwMode="auto">
          <a:xfrm>
            <a:off x="7072313" y="4357688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24</a:t>
            </a:r>
          </a:p>
        </p:txBody>
      </p:sp>
      <p:sp>
        <p:nvSpPr>
          <p:cNvPr id="8216" name="Text Box 30"/>
          <p:cNvSpPr txBox="1">
            <a:spLocks noChangeArrowheads="1"/>
          </p:cNvSpPr>
          <p:nvPr/>
        </p:nvSpPr>
        <p:spPr bwMode="auto">
          <a:xfrm>
            <a:off x="53975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8217" name="Text Box 31"/>
          <p:cNvSpPr txBox="1">
            <a:spLocks noChangeArrowheads="1"/>
          </p:cNvSpPr>
          <p:nvPr/>
        </p:nvSpPr>
        <p:spPr bwMode="auto">
          <a:xfrm>
            <a:off x="370840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8218" name="Text Box 32"/>
          <p:cNvSpPr txBox="1">
            <a:spLocks noChangeArrowheads="1"/>
          </p:cNvSpPr>
          <p:nvPr/>
        </p:nvSpPr>
        <p:spPr bwMode="auto">
          <a:xfrm>
            <a:off x="5653088" y="494188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8219" name="Slide Number Placeholder 2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29E7F1-4671-428F-91CD-81FEF6EFBF03}" type="slidenum">
              <a:rPr lang="de-DE" smtClean="0"/>
              <a:pPr/>
              <a:t>22</a:t>
            </a:fld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88970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2484438" y="321310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4284663" y="321310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357191" y="2971800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051050" y="37893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Ready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635375" y="37893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Unready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1908175" y="450850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2484438" y="45085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4643438" y="45085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5148263" y="45085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203575" y="42211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771775" y="49418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692275" y="566420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843213" y="5664200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427538" y="5661025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651500" y="5661025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0</a:t>
            </a:r>
          </a:p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2268538" y="4292600"/>
            <a:ext cx="30956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5652120" y="1916832"/>
            <a:ext cx="2520330" cy="36727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6444208" y="2852936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Out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8099425" y="5664200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2</a:t>
            </a:r>
          </a:p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95288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70840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653088" y="494188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43" name="Slide Number Placeholder 2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9AE21B-580B-4BF1-8DDD-43A26082C474}" type="slidenum">
              <a:rPr lang="de-DE" smtClean="0"/>
              <a:pPr/>
              <a:t>23</a:t>
            </a:fld>
            <a:endParaRPr lang="de-DE" smtClean="0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148263" y="1551917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cxnSp>
        <p:nvCxnSpPr>
          <p:cNvPr id="31" name="Straight Connector 30"/>
          <p:cNvCxnSpPr>
            <a:stCxn id="9219" idx="0"/>
            <a:endCxn id="9237" idx="0"/>
          </p:cNvCxnSpPr>
          <p:nvPr/>
        </p:nvCxnSpPr>
        <p:spPr bwMode="auto">
          <a:xfrm flipV="1">
            <a:off x="4284663" y="1916832"/>
            <a:ext cx="1367457" cy="129626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3923928" y="242088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107157" y="-38100"/>
            <a:ext cx="864076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MS PGothic" pitchFamily="34" charset="-128"/>
              </a:rPr>
              <a:t>Example </a:t>
            </a:r>
            <a:r>
              <a:rPr lang="en-US" sz="3600" b="1" kern="0" dirty="0">
                <a:ea typeface="MS PGothic" pitchFamily="34" charset="-128"/>
              </a:rPr>
              <a:t>5</a:t>
            </a:r>
            <a:endParaRPr kumimoji="0" lang="en-US" sz="3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MS PGothic" pitchFamily="34" charset="-128"/>
            </a:endParaRPr>
          </a:p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800" dirty="0"/>
              <a:t>Imperfect </a:t>
            </a:r>
            <a:r>
              <a:rPr lang="en-US" sz="2800" dirty="0" smtClean="0"/>
              <a:t>information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Challenger: two information sets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Incumbent: one information set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Two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subgames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86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204200" cy="587077"/>
          </a:xfrm>
        </p:spPr>
        <p:txBody>
          <a:bodyPr>
            <a:noAutofit/>
          </a:bodyPr>
          <a:lstStyle/>
          <a:p>
            <a:pPr eaLnBrk="1" hangingPunct="1"/>
            <a:r>
              <a:rPr lang="en-GB" altLang="en-US" sz="3600" b="1" dirty="0">
                <a:latin typeface="+mn-lt"/>
                <a:ea typeface="+mn-ea"/>
                <a:cs typeface="+mn-cs"/>
              </a:rPr>
              <a:t>Normal form representation</a:t>
            </a:r>
            <a:endParaRPr lang="en-US" altLang="en-US" sz="3600" b="1" dirty="0">
              <a:latin typeface="+mn-lt"/>
              <a:ea typeface="+mn-ea"/>
              <a:cs typeface="+mn-cs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08" y="620688"/>
            <a:ext cx="8964488" cy="6237312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n-US" sz="2800" dirty="0" smtClean="0">
                <a:latin typeface="+mj-lt"/>
                <a:cs typeface="Arial" charset="0"/>
              </a:rPr>
              <a:t>A normal form specifies: </a:t>
            </a:r>
          </a:p>
          <a:p>
            <a:pPr marL="514350" indent="-514350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800" dirty="0" smtClean="0">
                <a:latin typeface="+mj-lt"/>
                <a:cs typeface="Arial" charset="0"/>
              </a:rPr>
              <a:t>the agents in the game, </a:t>
            </a:r>
          </a:p>
          <a:p>
            <a:pPr marL="514350" indent="-514350"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800" dirty="0" smtClean="0">
                <a:latin typeface="+mj-lt"/>
                <a:cs typeface="Arial" charset="0"/>
              </a:rPr>
              <a:t>for each agent, the set of available strategies: </a:t>
            </a:r>
            <a:r>
              <a:rPr lang="en-US" sz="2800" b="1" i="1" dirty="0" smtClean="0">
                <a:latin typeface="+mj-lt"/>
                <a:cs typeface="Arial" charset="0"/>
              </a:rPr>
              <a:t>S</a:t>
            </a:r>
            <a:r>
              <a:rPr lang="en-US" sz="2800" b="1" i="1" baseline="-25000" dirty="0" smtClean="0">
                <a:latin typeface="+mj-lt"/>
                <a:cs typeface="Arial" charset="0"/>
              </a:rPr>
              <a:t>i</a:t>
            </a:r>
            <a:r>
              <a:rPr lang="en-US" sz="2800" dirty="0" smtClean="0">
                <a:latin typeface="+mj-lt"/>
                <a:cs typeface="Arial" charset="0"/>
              </a:rPr>
              <a:t> denotes the set of strategies  available to player </a:t>
            </a:r>
            <a:r>
              <a:rPr lang="en-US" sz="2800" i="1" dirty="0" err="1" smtClean="0">
                <a:latin typeface="+mj-lt"/>
                <a:cs typeface="Arial" charset="0"/>
              </a:rPr>
              <a:t>i</a:t>
            </a:r>
            <a:r>
              <a:rPr lang="en-US" sz="2800" i="1" dirty="0" smtClean="0">
                <a:latin typeface="+mj-lt"/>
                <a:cs typeface="Arial" charset="0"/>
              </a:rPr>
              <a:t> </a:t>
            </a:r>
            <a:r>
              <a:rPr lang="en-US" sz="2800" dirty="0" smtClean="0">
                <a:latin typeface="+mj-lt"/>
                <a:cs typeface="Arial" charset="0"/>
              </a:rPr>
              <a:t>and </a:t>
            </a:r>
            <a:r>
              <a:rPr lang="en-US" sz="2800" b="1" i="1" dirty="0" err="1" smtClean="0">
                <a:latin typeface="+mj-lt"/>
                <a:cs typeface="Arial" charset="0"/>
              </a:rPr>
              <a:t>s</a:t>
            </a:r>
            <a:r>
              <a:rPr lang="en-US" sz="2800" b="1" i="1" baseline="-25000" dirty="0" err="1" smtClean="0">
                <a:latin typeface="+mj-lt"/>
                <a:cs typeface="Arial" charset="0"/>
              </a:rPr>
              <a:t>i</a:t>
            </a:r>
            <a:r>
              <a:rPr lang="en-US" sz="2800" dirty="0" smtClean="0">
                <a:latin typeface="+mj-lt"/>
                <a:cs typeface="Arial" charset="0"/>
              </a:rPr>
              <a:t> is an element of </a:t>
            </a:r>
            <a:r>
              <a:rPr lang="en-US" sz="2800" b="1" i="1" dirty="0" smtClean="0">
                <a:latin typeface="+mj-lt"/>
                <a:cs typeface="Arial" charset="0"/>
              </a:rPr>
              <a:t>S</a:t>
            </a:r>
            <a:r>
              <a:rPr lang="en-US" sz="2800" b="1" i="1" baseline="-25000" dirty="0" smtClean="0">
                <a:latin typeface="+mj-lt"/>
                <a:cs typeface="Arial" charset="0"/>
              </a:rPr>
              <a:t>i</a:t>
            </a:r>
            <a:endParaRPr lang="en-US" sz="2800" b="1" i="1" dirty="0" smtClean="0">
              <a:latin typeface="+mj-lt"/>
              <a:cs typeface="Arial" charset="0"/>
            </a:endParaRPr>
          </a:p>
          <a:p>
            <a:pPr marL="514350" indent="-514350" algn="just" eaLnBrk="1" hangingPunct="1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800" dirty="0" smtClean="0">
                <a:latin typeface="+mj-lt"/>
                <a:cs typeface="Arial" charset="0"/>
              </a:rPr>
              <a:t>The payoff received by each player for each combination of strategies: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i="1" dirty="0" err="1" smtClean="0">
                <a:latin typeface="+mj-lt"/>
                <a:cs typeface="Arial" charset="0"/>
              </a:rPr>
              <a:t>u</a:t>
            </a:r>
            <a:r>
              <a:rPr lang="en-US" i="1" baseline="-25000" dirty="0" err="1" smtClean="0">
                <a:latin typeface="+mj-lt"/>
                <a:cs typeface="Arial" charset="0"/>
              </a:rPr>
              <a:t>i</a:t>
            </a:r>
            <a:r>
              <a:rPr lang="en-US" i="1" baseline="-25000" dirty="0" smtClean="0">
                <a:latin typeface="+mj-lt"/>
                <a:cs typeface="Arial" charset="0"/>
              </a:rPr>
              <a:t> </a:t>
            </a:r>
            <a:r>
              <a:rPr lang="en-US" dirty="0" smtClean="0">
                <a:latin typeface="+mj-lt"/>
                <a:cs typeface="Arial" charset="0"/>
              </a:rPr>
              <a:t>(</a:t>
            </a:r>
            <a:r>
              <a:rPr lang="en-US" i="1" dirty="0" smtClean="0">
                <a:latin typeface="+mj-lt"/>
                <a:cs typeface="Arial" charset="0"/>
              </a:rPr>
              <a:t>s</a:t>
            </a:r>
            <a:r>
              <a:rPr lang="en-US" i="1" baseline="-25000" dirty="0" smtClean="0">
                <a:latin typeface="+mj-lt"/>
                <a:cs typeface="Arial" charset="0"/>
              </a:rPr>
              <a:t>1</a:t>
            </a:r>
            <a:r>
              <a:rPr lang="en-US" dirty="0" smtClean="0">
                <a:latin typeface="+mj-lt"/>
                <a:cs typeface="Arial" charset="0"/>
              </a:rPr>
              <a:t> …</a:t>
            </a:r>
            <a:r>
              <a:rPr lang="en-US" i="1" dirty="0" smtClean="0">
                <a:latin typeface="+mj-lt"/>
                <a:cs typeface="Arial" charset="0"/>
              </a:rPr>
              <a:t> </a:t>
            </a:r>
            <a:r>
              <a:rPr lang="en-US" i="1" dirty="0" err="1" smtClean="0">
                <a:latin typeface="+mj-lt"/>
                <a:cs typeface="Arial" charset="0"/>
              </a:rPr>
              <a:t>s</a:t>
            </a:r>
            <a:r>
              <a:rPr lang="en-US" i="1" baseline="-25000" dirty="0" err="1" smtClean="0">
                <a:latin typeface="+mj-lt"/>
                <a:cs typeface="Arial" charset="0"/>
              </a:rPr>
              <a:t>i</a:t>
            </a:r>
            <a:r>
              <a:rPr lang="en-US" dirty="0" smtClean="0">
                <a:latin typeface="+mj-lt"/>
                <a:cs typeface="Arial" charset="0"/>
              </a:rPr>
              <a:t> …</a:t>
            </a:r>
            <a:r>
              <a:rPr lang="en-US" i="1" dirty="0" smtClean="0">
                <a:latin typeface="+mj-lt"/>
                <a:cs typeface="Arial" charset="0"/>
              </a:rPr>
              <a:t> </a:t>
            </a:r>
            <a:r>
              <a:rPr lang="en-US" i="1" dirty="0" err="1" smtClean="0">
                <a:latin typeface="+mj-lt"/>
                <a:cs typeface="Arial" charset="0"/>
              </a:rPr>
              <a:t>s</a:t>
            </a:r>
            <a:r>
              <a:rPr lang="en-US" baseline="-25000" dirty="0" err="1" smtClean="0">
                <a:latin typeface="+mj-lt"/>
                <a:cs typeface="Arial" charset="0"/>
              </a:rPr>
              <a:t>n</a:t>
            </a:r>
            <a:r>
              <a:rPr lang="en-US" dirty="0" smtClean="0">
                <a:latin typeface="+mj-lt"/>
                <a:cs typeface="Arial" charset="0"/>
              </a:rPr>
              <a:t>) denotes the payoff function of player </a:t>
            </a:r>
            <a:r>
              <a:rPr lang="en-US" i="1" dirty="0" err="1" smtClean="0">
                <a:latin typeface="+mj-lt"/>
                <a:cs typeface="Arial" charset="0"/>
              </a:rPr>
              <a:t>i</a:t>
            </a:r>
            <a:r>
              <a:rPr lang="en-US" dirty="0" smtClean="0">
                <a:latin typeface="+mj-lt"/>
                <a:cs typeface="Arial" charset="0"/>
              </a:rPr>
              <a:t> where (</a:t>
            </a:r>
            <a:r>
              <a:rPr lang="en-US" i="1" dirty="0" smtClean="0">
                <a:latin typeface="+mj-lt"/>
                <a:cs typeface="Arial" charset="0"/>
              </a:rPr>
              <a:t>s</a:t>
            </a:r>
            <a:r>
              <a:rPr lang="en-US" i="1" baseline="-25000" dirty="0" smtClean="0">
                <a:latin typeface="+mj-lt"/>
                <a:cs typeface="Arial" charset="0"/>
              </a:rPr>
              <a:t>1</a:t>
            </a:r>
            <a:r>
              <a:rPr lang="en-US" dirty="0" smtClean="0">
                <a:latin typeface="+mj-lt"/>
                <a:cs typeface="Arial" charset="0"/>
              </a:rPr>
              <a:t> …</a:t>
            </a:r>
            <a:r>
              <a:rPr lang="en-US" i="1" dirty="0" smtClean="0">
                <a:latin typeface="+mj-lt"/>
                <a:cs typeface="Arial" charset="0"/>
              </a:rPr>
              <a:t> </a:t>
            </a:r>
            <a:r>
              <a:rPr lang="en-US" i="1" dirty="0" err="1" smtClean="0">
                <a:latin typeface="+mj-lt"/>
                <a:cs typeface="Arial" charset="0"/>
              </a:rPr>
              <a:t>s</a:t>
            </a:r>
            <a:r>
              <a:rPr lang="en-US" i="1" baseline="-25000" dirty="0" err="1" smtClean="0">
                <a:latin typeface="+mj-lt"/>
                <a:cs typeface="Arial" charset="0"/>
              </a:rPr>
              <a:t>i</a:t>
            </a:r>
            <a:r>
              <a:rPr lang="en-US" dirty="0" smtClean="0">
                <a:latin typeface="+mj-lt"/>
                <a:cs typeface="Arial" charset="0"/>
              </a:rPr>
              <a:t> …</a:t>
            </a:r>
            <a:r>
              <a:rPr lang="en-US" i="1" dirty="0" smtClean="0">
                <a:latin typeface="+mj-lt"/>
                <a:cs typeface="Arial" charset="0"/>
              </a:rPr>
              <a:t> </a:t>
            </a:r>
            <a:r>
              <a:rPr lang="en-US" i="1" dirty="0" err="1" smtClean="0">
                <a:latin typeface="+mj-lt"/>
                <a:cs typeface="Arial" charset="0"/>
              </a:rPr>
              <a:t>s</a:t>
            </a:r>
            <a:r>
              <a:rPr lang="en-US" baseline="-25000" dirty="0" err="1" smtClean="0">
                <a:latin typeface="+mj-lt"/>
                <a:cs typeface="Arial" charset="0"/>
              </a:rPr>
              <a:t>n</a:t>
            </a:r>
            <a:r>
              <a:rPr lang="en-US" dirty="0" smtClean="0">
                <a:latin typeface="+mj-lt"/>
                <a:cs typeface="Arial" charset="0"/>
              </a:rPr>
              <a:t>) are the strategies chosen by </a:t>
            </a:r>
            <a:r>
              <a:rPr lang="en-US" smtClean="0">
                <a:latin typeface="+mj-lt"/>
                <a:cs typeface="Arial" charset="0"/>
              </a:rPr>
              <a:t>the other players</a:t>
            </a:r>
            <a:endParaRPr lang="en-US" dirty="0" smtClean="0">
              <a:latin typeface="+mj-lt"/>
              <a:cs typeface="Arial" charset="0"/>
            </a:endParaRP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dirty="0" smtClean="0">
                <a:latin typeface="+mj-lt"/>
                <a:cs typeface="Arial" charset="0"/>
              </a:rPr>
              <a:t>Then a game can be represented as: </a:t>
            </a:r>
          </a:p>
          <a:p>
            <a:pPr algn="ctr" eaLnBrk="1" hangingPunct="1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800" i="1" dirty="0" smtClean="0">
                <a:latin typeface="+mj-lt"/>
                <a:cs typeface="Arial" charset="0"/>
              </a:rPr>
              <a:t>G = {S</a:t>
            </a:r>
            <a:r>
              <a:rPr lang="en-US" sz="2800" i="1" baseline="-25000" dirty="0" smtClean="0">
                <a:latin typeface="+mj-lt"/>
                <a:cs typeface="Arial" charset="0"/>
              </a:rPr>
              <a:t>1</a:t>
            </a:r>
            <a:r>
              <a:rPr lang="en-US" sz="2800" i="1" dirty="0" smtClean="0">
                <a:latin typeface="+mj-lt"/>
                <a:cs typeface="Arial" charset="0"/>
              </a:rPr>
              <a:t>,….. </a:t>
            </a:r>
            <a:r>
              <a:rPr lang="en-US" sz="2800" i="1" dirty="0" err="1" smtClean="0">
                <a:latin typeface="+mj-lt"/>
                <a:cs typeface="Arial" charset="0"/>
              </a:rPr>
              <a:t>S</a:t>
            </a:r>
            <a:r>
              <a:rPr lang="en-US" sz="2800" i="1" baseline="-25000" dirty="0" err="1" smtClean="0">
                <a:latin typeface="+mj-lt"/>
                <a:cs typeface="Arial" charset="0"/>
              </a:rPr>
              <a:t>n</a:t>
            </a:r>
            <a:r>
              <a:rPr lang="en-US" sz="2800" i="1" dirty="0" smtClean="0">
                <a:latin typeface="+mj-lt"/>
                <a:cs typeface="Arial" charset="0"/>
              </a:rPr>
              <a:t>; u</a:t>
            </a:r>
            <a:r>
              <a:rPr lang="en-US" sz="2800" i="1" baseline="-25000" dirty="0" smtClean="0">
                <a:latin typeface="+mj-lt"/>
                <a:cs typeface="Arial" charset="0"/>
              </a:rPr>
              <a:t>1 </a:t>
            </a:r>
            <a:r>
              <a:rPr lang="en-US" sz="2800" i="1" dirty="0" smtClean="0">
                <a:latin typeface="+mj-lt"/>
                <a:cs typeface="Arial" charset="0"/>
              </a:rPr>
              <a:t>… u</a:t>
            </a:r>
            <a:r>
              <a:rPr lang="en-US" sz="2800" i="1" baseline="-25000" dirty="0" smtClean="0">
                <a:latin typeface="+mj-lt"/>
                <a:cs typeface="Arial" charset="0"/>
              </a:rPr>
              <a:t>n </a:t>
            </a:r>
            <a:r>
              <a:rPr lang="en-US" sz="2800" i="1" dirty="0" smtClean="0">
                <a:latin typeface="+mj-lt"/>
                <a:cs typeface="Arial" charset="0"/>
              </a:rPr>
              <a:t>}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dirty="0" smtClean="0">
              <a:latin typeface="+mj-lt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dirty="0" smtClean="0">
              <a:latin typeface="+mj-lt"/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latin typeface="+mj-lt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3432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3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cs typeface="Arial" pitchFamily="34" charset="0"/>
              </a:rPr>
              <a:t>Representation of a sequential game using the normal form </a:t>
            </a:r>
            <a:endParaRPr lang="en-GB" sz="3600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2776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sz="2800" dirty="0" smtClean="0">
                <a:latin typeface="Calibri" pitchFamily="34" charset="0"/>
              </a:rPr>
              <a:t>Case of two players: 1 and 2</a:t>
            </a:r>
          </a:p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Label the rows of the normal form with the player 1’s strategies </a:t>
            </a:r>
          </a:p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Label the columns of the normal form with the player 2’s strategies </a:t>
            </a:r>
          </a:p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Compute the payoffs to the players for each possible combination of strategies </a:t>
            </a:r>
          </a:p>
          <a:p>
            <a:pPr algn="just">
              <a:buNone/>
            </a:pPr>
            <a:r>
              <a:rPr lang="en-GB" sz="2800" u="sng" dirty="0" smtClean="0">
                <a:latin typeface="Calibri" pitchFamily="34" charset="0"/>
              </a:rPr>
              <a:t>Using he normal form representation is possible to find all Nash equilibrium</a:t>
            </a:r>
          </a:p>
          <a:p>
            <a:pPr algn="just">
              <a:buNone/>
            </a:pPr>
            <a:endParaRPr lang="en-GB" sz="2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BC247-AB81-4FBB-982D-E30CE987A3A2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0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4068713" y="40511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5868938" y="40511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148064" y="-27384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924250" y="824210"/>
            <a:ext cx="1152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Ready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480125" y="780276"/>
            <a:ext cx="1368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Unready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3492450" y="170051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4068713" y="170051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227713" y="170051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6732538" y="170051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787850" y="141317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356050" y="2133898"/>
            <a:ext cx="9350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Fight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276550" y="285621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427488" y="2856210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6011813" y="2853035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235775" y="2853035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0</a:t>
            </a:r>
          </a:p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2357584" y="2133898"/>
            <a:ext cx="1584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Acquiesce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5364088" y="2133898"/>
            <a:ext cx="1584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Acquiesce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7092280" y="2133898"/>
            <a:ext cx="935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Fight</a:t>
            </a:r>
          </a:p>
        </p:txBody>
      </p:sp>
      <p:sp>
        <p:nvSpPr>
          <p:cNvPr id="9243" name="Slide Number Placeholder 2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9AE21B-580B-4BF1-8DDD-43A26082C474}" type="slidenum">
              <a:rPr lang="de-DE" smtClean="0"/>
              <a:pPr/>
              <a:t>26</a:t>
            </a:fld>
            <a:endParaRPr lang="de-DE" smtClean="0"/>
          </a:p>
        </p:txBody>
      </p:sp>
      <p:sp>
        <p:nvSpPr>
          <p:cNvPr id="34" name="TextBox 33"/>
          <p:cNvSpPr txBox="1"/>
          <p:nvPr/>
        </p:nvSpPr>
        <p:spPr>
          <a:xfrm>
            <a:off x="323528" y="3861048"/>
            <a:ext cx="70567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Player 1’strategies: {Ready, Unready}</a:t>
            </a:r>
          </a:p>
          <a:p>
            <a:r>
              <a:rPr lang="en-GB" sz="2800" dirty="0" smtClean="0"/>
              <a:t>Player 2’strategies: {(A, A), (A, F), (F, A), (F, F)}</a:t>
            </a:r>
          </a:p>
        </p:txBody>
      </p:sp>
      <p:sp>
        <p:nvSpPr>
          <p:cNvPr id="2" name="Rectangle 1"/>
          <p:cNvSpPr/>
          <p:nvPr/>
        </p:nvSpPr>
        <p:spPr>
          <a:xfrm>
            <a:off x="399416" y="201216"/>
            <a:ext cx="2156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>
                <a:ea typeface="MS PGothic" pitchFamily="34" charset="-128"/>
              </a:rPr>
              <a:t>Example </a:t>
            </a:r>
            <a:r>
              <a:rPr lang="en-US" sz="3600" b="1" kern="0" dirty="0" smtClean="0">
                <a:ea typeface="MS PGothic" pitchFamily="34" charset="-128"/>
              </a:rPr>
              <a:t>6</a:t>
            </a:r>
            <a:endParaRPr lang="en-US" sz="3600" b="1" kern="0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932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2F3CE-9AE4-4046-96B3-4F35C3962E01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251520" y="188640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/>
              <a:t>Player 1’strategies: {Ready, Unready}</a:t>
            </a:r>
          </a:p>
          <a:p>
            <a:r>
              <a:rPr lang="en-GB" sz="2800" dirty="0" smtClean="0"/>
              <a:t>Player 2’strategies: {(A, A), (A, F), (F, A), (F, F)}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16822"/>
              </p:ext>
            </p:extLst>
          </p:nvPr>
        </p:nvGraphicFramePr>
        <p:xfrm>
          <a:off x="755575" y="1397000"/>
          <a:ext cx="799288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52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400" b="0" dirty="0" smtClean="0">
                          <a:solidFill>
                            <a:sysClr val="windowText" lastClr="000000"/>
                          </a:solidFill>
                        </a:rPr>
                        <a:t>Incumbent</a:t>
                      </a:r>
                      <a:endParaRPr lang="en-GB" sz="24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(A, A)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(A, F)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(F, A)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(F, F)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Challenger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Ready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3, </a:t>
                      </a:r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4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, </a:t>
                      </a:r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4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1, 1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, 1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Unready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, </a:t>
                      </a:r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4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0, 2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u="sng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r>
                        <a:rPr lang="en-GB" sz="2400" i="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400" i="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ysClr val="windowText" lastClr="000000"/>
                          </a:solidFill>
                        </a:rPr>
                        <a:t>0, 2</a:t>
                      </a:r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25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8569325" cy="302418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sz="2800" dirty="0" smtClean="0"/>
              <a:t> </a:t>
            </a:r>
          </a:p>
          <a:p>
            <a:pPr algn="just"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H="1">
            <a:off x="3419475" y="3213100"/>
            <a:ext cx="865188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4284663" y="3213100"/>
            <a:ext cx="7921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716463" y="306863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916238" y="3789363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Left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787900" y="3789363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Centre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H="1">
            <a:off x="2843213" y="4508500"/>
            <a:ext cx="5762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3419475" y="4508500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>
            <a:off x="4572000" y="4508500"/>
            <a:ext cx="504825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076825" y="4508500"/>
            <a:ext cx="6477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635375" y="42211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62731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427538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708400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558006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051050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3203576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L,r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L,r</a:t>
            </a:r>
            <a:r>
              <a:rPr lang="en-GB" dirty="0"/>
              <a:t>)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42116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U</a:t>
            </a:r>
            <a:r>
              <a:rPr lang="en-GB" baseline="-25000" dirty="0" smtClean="0"/>
              <a:t>1</a:t>
            </a:r>
            <a:r>
              <a:rPr lang="en-GB" dirty="0" smtClean="0"/>
              <a:t>(</a:t>
            </a:r>
            <a:r>
              <a:rPr lang="en-GB" dirty="0" err="1" smtClean="0"/>
              <a:t>C,l</a:t>
            </a:r>
            <a:r>
              <a:rPr lang="en-GB" dirty="0" smtClean="0"/>
              <a:t>)</a:t>
            </a:r>
          </a:p>
          <a:p>
            <a:r>
              <a:rPr lang="en-GB" dirty="0" smtClean="0"/>
              <a:t>U</a:t>
            </a:r>
            <a:r>
              <a:rPr lang="en-GB" baseline="-25000" dirty="0" smtClean="0"/>
              <a:t>2</a:t>
            </a:r>
            <a:r>
              <a:rPr lang="en-GB" dirty="0" smtClean="0"/>
              <a:t>(</a:t>
            </a:r>
            <a:r>
              <a:rPr lang="en-GB" dirty="0" err="1" smtClean="0"/>
              <a:t>C,l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52927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C,r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C,r</a:t>
            </a:r>
            <a:r>
              <a:rPr lang="en-GB" dirty="0"/>
              <a:t>)</a:t>
            </a:r>
          </a:p>
        </p:txBody>
      </p:sp>
      <p:sp>
        <p:nvSpPr>
          <p:cNvPr id="7190" name="Oval 22"/>
          <p:cNvSpPr>
            <a:spLocks noChangeArrowheads="1"/>
          </p:cNvSpPr>
          <p:nvPr/>
        </p:nvSpPr>
        <p:spPr bwMode="auto">
          <a:xfrm>
            <a:off x="3059113" y="4292600"/>
            <a:ext cx="230505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4284663" y="3213720"/>
            <a:ext cx="2519362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6299200" y="37639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Right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7235825" y="42672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H="1">
            <a:off x="6659563" y="4508500"/>
            <a:ext cx="14605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6804025" y="4508500"/>
            <a:ext cx="792163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63722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R,l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R,l</a:t>
            </a:r>
            <a:r>
              <a:rPr lang="en-GB" dirty="0"/>
              <a:t>)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738028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R,r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R,r</a:t>
            </a:r>
            <a:r>
              <a:rPr lang="en-GB" dirty="0"/>
              <a:t>)</a:t>
            </a:r>
          </a:p>
        </p:txBody>
      </p:sp>
      <p:sp>
        <p:nvSpPr>
          <p:cNvPr id="7198" name="Slide Number Placeholder 3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F87428-4DE0-4C3B-9600-BC890D2FC85A}" type="slidenum">
              <a:rPr lang="de-DE" smtClean="0"/>
              <a:pPr/>
              <a:t>28</a:t>
            </a:fld>
            <a:endParaRPr lang="de-DE" smtClean="0"/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300043" y="494116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7452568" y="494116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371993"/>
              </p:ext>
            </p:extLst>
          </p:nvPr>
        </p:nvGraphicFramePr>
        <p:xfrm>
          <a:off x="467546" y="1052736"/>
          <a:ext cx="849694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1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73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31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78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0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Player 2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l, l</a:t>
                      </a:r>
                      <a:endParaRPr lang="en-GB" b="0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l, r</a:t>
                      </a:r>
                      <a:endParaRPr lang="en-GB" b="0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r, l</a:t>
                      </a:r>
                      <a:endParaRPr lang="en-GB" b="0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i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r, r</a:t>
                      </a:r>
                      <a:endParaRPr lang="en-GB" b="0" i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Player 1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Left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L,l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L,l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L,l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L,l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L,r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L,r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L,r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L,r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Centre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C,l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C,l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C,l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C,l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C,r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C,r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C,r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C,r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Right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R,l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R,l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R,r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R,r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R,l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R,l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1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R,r</a:t>
                      </a:r>
                      <a:r>
                        <a:rPr lang="en-GB" dirty="0" smtClean="0"/>
                        <a:t>),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U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(</a:t>
                      </a:r>
                      <a:r>
                        <a:rPr lang="en-GB" dirty="0" err="1" smtClean="0"/>
                        <a:t>R,r</a:t>
                      </a:r>
                      <a:r>
                        <a:rPr lang="en-GB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399416" y="201216"/>
            <a:ext cx="2156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b="1" kern="0" dirty="0">
                <a:ea typeface="MS PGothic" pitchFamily="34" charset="-128"/>
              </a:rPr>
              <a:t>Example </a:t>
            </a:r>
            <a:r>
              <a:rPr lang="en-US" sz="3600" b="1" kern="0" dirty="0" smtClean="0">
                <a:ea typeface="MS PGothic" pitchFamily="34" charset="-128"/>
              </a:rPr>
              <a:t>7</a:t>
            </a:r>
            <a:endParaRPr lang="en-US" sz="3600" b="1" kern="0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22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17475"/>
            <a:ext cx="8640762" cy="3024188"/>
          </a:xfrm>
        </p:spPr>
        <p:txBody>
          <a:bodyPr/>
          <a:lstStyle/>
          <a:p>
            <a:pPr algn="just" eaLnBrk="1" hangingPunct="1">
              <a:buNone/>
            </a:pPr>
            <a:r>
              <a:rPr lang="en-US" sz="3600" b="1" dirty="0" smtClean="0"/>
              <a:t>Example 8</a:t>
            </a:r>
          </a:p>
          <a:p>
            <a:pPr algn="just" eaLnBrk="1" hangingPunct="1">
              <a:buNone/>
            </a:pPr>
            <a:endParaRPr lang="en-US" sz="2800" dirty="0" smtClean="0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 flipH="1">
            <a:off x="2484438" y="321310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4284663" y="321310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716463" y="306863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Challenger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051050" y="37893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Ready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635375" y="37893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Unready</a:t>
            </a: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H="1">
            <a:off x="1908175" y="450850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484438" y="45085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>
            <a:off x="4643438" y="45085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5148263" y="45085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203575" y="42211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>
            <a:off x="2771775" y="49418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8208" name="Text Box 18"/>
          <p:cNvSpPr txBox="1">
            <a:spLocks noChangeArrowheads="1"/>
          </p:cNvSpPr>
          <p:nvPr/>
        </p:nvSpPr>
        <p:spPr bwMode="auto">
          <a:xfrm>
            <a:off x="1692275" y="566420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8209" name="Text Box 19"/>
          <p:cNvSpPr txBox="1">
            <a:spLocks noChangeArrowheads="1"/>
          </p:cNvSpPr>
          <p:nvPr/>
        </p:nvSpPr>
        <p:spPr bwMode="auto">
          <a:xfrm>
            <a:off x="2843213" y="5664200"/>
            <a:ext cx="28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8210" name="Text Box 20"/>
          <p:cNvSpPr txBox="1">
            <a:spLocks noChangeArrowheads="1"/>
          </p:cNvSpPr>
          <p:nvPr/>
        </p:nvSpPr>
        <p:spPr bwMode="auto">
          <a:xfrm>
            <a:off x="4427538" y="5661025"/>
            <a:ext cx="2889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8211" name="Text Box 21"/>
          <p:cNvSpPr txBox="1">
            <a:spLocks noChangeArrowheads="1"/>
          </p:cNvSpPr>
          <p:nvPr/>
        </p:nvSpPr>
        <p:spPr bwMode="auto">
          <a:xfrm>
            <a:off x="5651500" y="5661025"/>
            <a:ext cx="3603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02</a:t>
            </a:r>
          </a:p>
        </p:txBody>
      </p:sp>
      <p:sp>
        <p:nvSpPr>
          <p:cNvPr id="8212" name="Oval 22"/>
          <p:cNvSpPr>
            <a:spLocks noChangeArrowheads="1"/>
          </p:cNvSpPr>
          <p:nvPr/>
        </p:nvSpPr>
        <p:spPr bwMode="auto">
          <a:xfrm>
            <a:off x="2268538" y="4292600"/>
            <a:ext cx="30956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Line 23"/>
          <p:cNvSpPr>
            <a:spLocks noChangeShapeType="1"/>
          </p:cNvSpPr>
          <p:nvPr/>
        </p:nvSpPr>
        <p:spPr bwMode="auto">
          <a:xfrm>
            <a:off x="4284663" y="3213100"/>
            <a:ext cx="2644775" cy="1144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214" name="Text Box 24"/>
          <p:cNvSpPr txBox="1">
            <a:spLocks noChangeArrowheads="1"/>
          </p:cNvSpPr>
          <p:nvPr/>
        </p:nvSpPr>
        <p:spPr bwMode="auto">
          <a:xfrm>
            <a:off x="6299200" y="37639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Out</a:t>
            </a:r>
          </a:p>
        </p:txBody>
      </p:sp>
      <p:sp>
        <p:nvSpPr>
          <p:cNvPr id="8215" name="Text Box 29"/>
          <p:cNvSpPr txBox="1">
            <a:spLocks noChangeArrowheads="1"/>
          </p:cNvSpPr>
          <p:nvPr/>
        </p:nvSpPr>
        <p:spPr bwMode="auto">
          <a:xfrm>
            <a:off x="7072313" y="4357688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24</a:t>
            </a:r>
          </a:p>
        </p:txBody>
      </p:sp>
      <p:sp>
        <p:nvSpPr>
          <p:cNvPr id="8216" name="Text Box 30"/>
          <p:cNvSpPr txBox="1">
            <a:spLocks noChangeArrowheads="1"/>
          </p:cNvSpPr>
          <p:nvPr/>
        </p:nvSpPr>
        <p:spPr bwMode="auto">
          <a:xfrm>
            <a:off x="53975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8217" name="Text Box 31"/>
          <p:cNvSpPr txBox="1">
            <a:spLocks noChangeArrowheads="1"/>
          </p:cNvSpPr>
          <p:nvPr/>
        </p:nvSpPr>
        <p:spPr bwMode="auto">
          <a:xfrm>
            <a:off x="370840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8218" name="Text Box 32"/>
          <p:cNvSpPr txBox="1">
            <a:spLocks noChangeArrowheads="1"/>
          </p:cNvSpPr>
          <p:nvPr/>
        </p:nvSpPr>
        <p:spPr bwMode="auto">
          <a:xfrm>
            <a:off x="5653088" y="494188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8219" name="Slide Number Placeholder 2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29E7F1-4671-428F-91CD-81FEF6EFBF03}" type="slidenum">
              <a:rPr lang="de-DE" smtClean="0"/>
              <a:pPr/>
              <a:t>29</a:t>
            </a:fld>
            <a:endParaRPr lang="de-DE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66884"/>
              </p:ext>
            </p:extLst>
          </p:nvPr>
        </p:nvGraphicFramePr>
        <p:xfrm>
          <a:off x="1379538" y="90872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Incumbent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Acquiesce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Fight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Challenger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1,1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Unready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0, 2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Out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16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11213"/>
            <a:ext cx="8062912" cy="4418012"/>
          </a:xfrm>
        </p:spPr>
        <p:txBody>
          <a:bodyPr>
            <a:normAutofit lnSpcReduction="10000"/>
          </a:bodyPr>
          <a:lstStyle/>
          <a:p>
            <a:pPr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 smtClean="0">
                <a:latin typeface="+mj-lt"/>
                <a:cs typeface="Arial" charset="0"/>
              </a:rPr>
              <a:t>Decision makers should thus take expectations of others’ decisions into account</a:t>
            </a: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 smtClean="0">
                <a:latin typeface="+mj-lt"/>
                <a:cs typeface="Arial" charset="0"/>
              </a:rPr>
              <a:t>Such situations are plausibly modeled as a “</a:t>
            </a:r>
            <a:r>
              <a:rPr lang="en-US" sz="2800" i="1" dirty="0" smtClean="0">
                <a:latin typeface="+mj-lt"/>
                <a:cs typeface="Arial" charset="0"/>
              </a:rPr>
              <a:t>game”</a:t>
            </a:r>
            <a:r>
              <a:rPr lang="en-US" sz="2800" b="1" dirty="0" smtClean="0">
                <a:latin typeface="+mj-lt"/>
                <a:cs typeface="Arial" charset="0"/>
              </a:rPr>
              <a:t>,</a:t>
            </a:r>
            <a:r>
              <a:rPr lang="en-US" sz="2800" dirty="0" smtClean="0">
                <a:latin typeface="+mj-lt"/>
                <a:cs typeface="Arial" charset="0"/>
              </a:rPr>
              <a:t> a model of interactions where the outcome depends on others’ as well as one’s own actions</a:t>
            </a:r>
            <a:endParaRPr lang="en-US" sz="2800" b="1" dirty="0" smtClean="0">
              <a:latin typeface="+mj-lt"/>
              <a:cs typeface="Arial" charset="0"/>
            </a:endParaRPr>
          </a:p>
          <a:p>
            <a:pPr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 smtClean="0">
                <a:latin typeface="+mj-lt"/>
                <a:cs typeface="Arial" charset="0"/>
              </a:rPr>
              <a:t>this definition and the scope of game theory is much broader than the everyday definition of a game</a:t>
            </a:r>
          </a:p>
          <a:p>
            <a:pPr lvl="1" algn="just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dirty="0" smtClean="0">
                <a:latin typeface="+mj-lt"/>
                <a:cs typeface="Arial" charset="0"/>
              </a:rPr>
              <a:t>e.g., game theory is not only concerned with “winning” a competitive game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</p:spTree>
    <p:extLst>
      <p:ext uri="{BB962C8B-B14F-4D97-AF65-F5344CB8AC3E}">
        <p14:creationId xmlns:p14="http://schemas.microsoft.com/office/powerpoint/2010/main" val="124667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2484438" y="321310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4284663" y="321310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901687" y="304626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339355" y="37893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Ready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923655" y="37893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Unready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1908175" y="450850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2484438" y="45085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4643438" y="45085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5148263" y="45085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203575" y="42211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771775" y="49418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692275" y="566420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843213" y="5664200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427538" y="5661025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651500" y="5661025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0</a:t>
            </a:r>
          </a:p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2268538" y="4292600"/>
            <a:ext cx="30956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6443662" y="2672978"/>
            <a:ext cx="1728787" cy="29166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5176165" y="2876739"/>
            <a:ext cx="1368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8099425" y="5664200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2</a:t>
            </a:r>
          </a:p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971451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Acquiesce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70840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653088" y="494188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43" name="Slide Number Placeholder 2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9AE21B-580B-4BF1-8DDD-43A26082C474}" type="slidenum">
              <a:rPr lang="de-DE" smtClean="0"/>
              <a:pPr/>
              <a:t>30</a:t>
            </a:fld>
            <a:endParaRPr lang="de-DE" smtClean="0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455121" y="242088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cxnSp>
        <p:nvCxnSpPr>
          <p:cNvPr id="31" name="Straight Connector 30"/>
          <p:cNvCxnSpPr>
            <a:stCxn id="9219" idx="0"/>
          </p:cNvCxnSpPr>
          <p:nvPr/>
        </p:nvCxnSpPr>
        <p:spPr bwMode="auto">
          <a:xfrm flipV="1">
            <a:off x="4284663" y="2672978"/>
            <a:ext cx="2159545" cy="5401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4283869" y="2444378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 bwMode="auto">
          <a:xfrm>
            <a:off x="-36512" y="-27384"/>
            <a:ext cx="8640762" cy="65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Example 9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t>  </a:t>
            </a: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83715"/>
              </p:ext>
            </p:extLst>
          </p:nvPr>
        </p:nvGraphicFramePr>
        <p:xfrm>
          <a:off x="132184" y="485676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Incumbent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Acquiesce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Fight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Challenger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 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1,1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 Unready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0, 2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Out 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Out Unready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non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u="non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7115437" y="35560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Out</a:t>
            </a:r>
          </a:p>
        </p:txBody>
      </p:sp>
    </p:spTree>
    <p:extLst>
      <p:ext uri="{BB962C8B-B14F-4D97-AF65-F5344CB8AC3E}">
        <p14:creationId xmlns:p14="http://schemas.microsoft.com/office/powerpoint/2010/main" val="116374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16"/>
            <a:ext cx="9144000" cy="616072"/>
          </a:xfrm>
        </p:spPr>
        <p:txBody>
          <a:bodyPr>
            <a:noAutofit/>
          </a:bodyPr>
          <a:lstStyle/>
          <a:p>
            <a:r>
              <a:rPr lang="en-GB" sz="3600" dirty="0" smtClean="0"/>
              <a:t>Simultaneous games</a:t>
            </a:r>
            <a:endParaRPr lang="en-GB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620688"/>
                <a:ext cx="8784976" cy="6048672"/>
              </a:xfrm>
            </p:spPr>
            <p:txBody>
              <a:bodyPr>
                <a:normAutofit/>
              </a:bodyPr>
              <a:lstStyle/>
              <a:p>
                <a:pPr>
                  <a:buFontTx/>
                  <a:buNone/>
                  <a:defRPr/>
                </a:pPr>
                <a:r>
                  <a:rPr lang="en-GB" sz="2800" b="1" dirty="0" smtClean="0">
                    <a:solidFill>
                      <a:srgbClr val="C00000"/>
                    </a:solidFill>
                  </a:rPr>
                  <a:t>Definition of  “</a:t>
                </a:r>
                <a:r>
                  <a:rPr lang="en-GB" sz="2800" b="1" i="1" dirty="0" smtClean="0">
                    <a:solidFill>
                      <a:srgbClr val="C00000"/>
                    </a:solidFill>
                  </a:rPr>
                  <a:t>Best Response”</a:t>
                </a:r>
                <a:endParaRPr lang="en-GB" sz="2800" i="1" dirty="0" smtClean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FontTx/>
                  <a:buNone/>
                  <a:defRPr/>
                </a:pPr>
                <a:r>
                  <a:rPr lang="en-GB" sz="2800" dirty="0" smtClean="0"/>
                  <a:t>The </a:t>
                </a:r>
                <a:r>
                  <a:rPr lang="en-GB" sz="2800" i="1" u="sng" dirty="0"/>
                  <a:t>Best Response</a:t>
                </a:r>
                <a:r>
                  <a:rPr lang="en-GB" sz="2800" dirty="0"/>
                  <a:t> </a:t>
                </a:r>
                <a:r>
                  <a:rPr lang="en-GB" sz="2800" dirty="0" smtClean="0"/>
                  <a:t>of a player is his preferred action given the strategies played by the other players.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US" sz="2800" dirty="0" smtClean="0"/>
                  <a:t>Consider the n-player normal form game    </a:t>
                </a: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/>
                          <a:cs typeface="Arial" charset="0"/>
                        </a:rPr>
                        <m:t>𝐺</m:t>
                      </m:r>
                      <m:r>
                        <a:rPr lang="en-US" sz="2800" i="1" dirty="0" smtClean="0">
                          <a:latin typeface="Cambria Math"/>
                          <a:cs typeface="Arial" charset="0"/>
                        </a:rPr>
                        <m:t> 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2800" i="1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dPr>
                        <m:e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𝑆</m:t>
                          </m:r>
                          <m:r>
                            <a:rPr lang="en-US" sz="2800" i="1" baseline="-25000" dirty="0">
                              <a:latin typeface="Cambria Math"/>
                              <a:cs typeface="Arial" charset="0"/>
                            </a:rPr>
                            <m:t>1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,….. </m:t>
                          </m:r>
                          <m:r>
                            <a:rPr lang="en-US" sz="2800" i="1" dirty="0" err="1">
                              <a:latin typeface="Cambria Math"/>
                              <a:cs typeface="Arial" charset="0"/>
                            </a:rPr>
                            <m:t>𝑆</m:t>
                          </m:r>
                          <m:r>
                            <a:rPr lang="en-US" sz="2800" i="1" baseline="-25000" dirty="0" err="1">
                              <a:latin typeface="Cambria Math"/>
                              <a:cs typeface="Arial" charset="0"/>
                            </a:rPr>
                            <m:t>𝑛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; 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𝑢</m:t>
                          </m:r>
                          <m:r>
                            <a:rPr lang="en-US" sz="2800" i="1" baseline="-25000" dirty="0">
                              <a:latin typeface="Cambria Math"/>
                              <a:cs typeface="Arial" charset="0"/>
                            </a:rPr>
                            <m:t>1 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…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𝑢</m:t>
                          </m:r>
                          <m:r>
                            <a:rPr lang="it-IT" sz="2800" b="0" i="1" baseline="-25000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en-US" sz="2800" i="1" dirty="0" smtClean="0">
                  <a:latin typeface="+mj-lt"/>
                  <a:cs typeface="Arial" charset="0"/>
                </a:endParaRPr>
              </a:p>
              <a:p>
                <a:pPr algn="just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US" sz="2800" dirty="0" smtClean="0">
                    <a:latin typeface="+mj-lt"/>
                    <a:cs typeface="Arial" charset="0"/>
                  </a:rPr>
                  <a:t>The best response of player </a:t>
                </a:r>
                <a:r>
                  <a:rPr lang="en-US" sz="2800" i="1" dirty="0" err="1" smtClean="0">
                    <a:latin typeface="+mj-lt"/>
                    <a:cs typeface="Arial" charset="0"/>
                  </a:rPr>
                  <a:t>i</a:t>
                </a:r>
                <a:r>
                  <a:rPr lang="en-US" sz="2800" dirty="0" smtClean="0">
                    <a:latin typeface="+mj-lt"/>
                    <a:cs typeface="Arial" charset="0"/>
                  </a:rPr>
                  <a:t> to the strategies </a:t>
                </a:r>
              </a:p>
              <a:p>
                <a:pPr marL="0" indent="0" algn="just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  <m:t>𝑠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  <m:t>−</m:t>
                          </m:r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  <m:t>𝑖</m:t>
                          </m:r>
                        </m:sub>
                      </m:sSub>
                      <m:r>
                        <a:rPr lang="en-GB" sz="2800" b="0" i="1" dirty="0" smtClean="0">
                          <a:latin typeface="Cambria Math" panose="02040503050406030204" pitchFamily="18" charset="0"/>
                          <a:cs typeface="Arial" charset="0"/>
                        </a:rPr>
                        <m:t>=(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  <a:cs typeface="Arial" charset="0"/>
                        </a:rPr>
                        <m:t>𝑠</m:t>
                      </m:r>
                      <m:r>
                        <a:rPr lang="en-US" sz="2800" i="1" baseline="-25000" dirty="0" smtClean="0">
                          <a:latin typeface="Cambria Math"/>
                          <a:cs typeface="Arial" charset="0"/>
                        </a:rPr>
                        <m:t>1</m:t>
                      </m:r>
                      <m:r>
                        <a:rPr lang="en-US" sz="2800" i="1" dirty="0" smtClean="0">
                          <a:latin typeface="Cambria Math"/>
                          <a:cs typeface="Arial" charset="0"/>
                        </a:rPr>
                        <m:t>,…, </m:t>
                      </m:r>
                      <m:sSub>
                        <m:sSubPr>
                          <m:ctrlPr>
                            <a:rPr lang="en-US" sz="2800" i="1" dirty="0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GB" sz="2800" b="0" i="1" dirty="0" smtClean="0">
                              <a:latin typeface="Cambria Math"/>
                              <a:cs typeface="Arial" charset="0"/>
                            </a:rPr>
                            <m:t>𝑠</m:t>
                          </m:r>
                        </m:e>
                        <m:sub>
                          <m:r>
                            <a:rPr lang="en-GB" sz="2800" b="0" i="1" dirty="0" smtClean="0">
                              <a:latin typeface="Cambria Math"/>
                              <a:cs typeface="Arial" charset="0"/>
                            </a:rPr>
                            <m:t>𝑖</m:t>
                          </m:r>
                          <m:r>
                            <a:rPr lang="en-GB" sz="2800" b="0" i="1" dirty="0" smtClean="0">
                              <a:latin typeface="Cambria Math"/>
                              <a:cs typeface="Arial" charset="0"/>
                            </a:rPr>
                            <m:t>−1</m:t>
                          </m:r>
                        </m:sub>
                      </m:sSub>
                      <m:r>
                        <a:rPr lang="en-GB" sz="2800" b="0" i="1" dirty="0" smtClean="0">
                          <a:latin typeface="Cambria Math"/>
                          <a:cs typeface="Arial" charset="0"/>
                        </a:rPr>
                        <m:t>,</m:t>
                      </m:r>
                      <m:sSub>
                        <m:sSubPr>
                          <m:ctrlPr>
                            <a:rPr lang="en-US" sz="2800" i="1" dirty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sSubPr>
                        <m:e>
                          <m:r>
                            <a:rPr lang="en-GB" sz="2800" i="1" dirty="0">
                              <a:latin typeface="Cambria Math"/>
                              <a:cs typeface="Arial" charset="0"/>
                            </a:rPr>
                            <m:t>𝑠</m:t>
                          </m:r>
                        </m:e>
                        <m:sub>
                          <m:r>
                            <a:rPr lang="en-GB" sz="2800" i="1" dirty="0">
                              <a:latin typeface="Cambria Math"/>
                              <a:cs typeface="Arial" charset="0"/>
                            </a:rPr>
                            <m:t>𝑖</m:t>
                          </m:r>
                          <m:r>
                            <a:rPr lang="en-GB" sz="2800" b="0" i="1" dirty="0" smtClean="0">
                              <a:latin typeface="Cambria Math"/>
                              <a:cs typeface="Arial" charset="0"/>
                            </a:rPr>
                            <m:t>+</m:t>
                          </m:r>
                          <m:r>
                            <a:rPr lang="en-GB" sz="2800" i="1" dirty="0">
                              <a:latin typeface="Cambria Math"/>
                              <a:cs typeface="Arial" charset="0"/>
                            </a:rPr>
                            <m:t>1</m:t>
                          </m:r>
                        </m:sub>
                      </m:sSub>
                      <m:r>
                        <a:rPr lang="en-US" sz="2800" i="1" dirty="0" smtClean="0">
                          <a:latin typeface="Cambria Math"/>
                          <a:cs typeface="Arial" charset="0"/>
                        </a:rPr>
                        <m:t>, </m:t>
                      </m:r>
                      <m:r>
                        <a:rPr lang="en-US" sz="2800" i="1" dirty="0" err="1" smtClean="0">
                          <a:latin typeface="Cambria Math"/>
                          <a:cs typeface="Arial" charset="0"/>
                        </a:rPr>
                        <m:t>𝑠</m:t>
                      </m:r>
                      <m:r>
                        <a:rPr lang="en-US" sz="2800" i="1" baseline="-25000" dirty="0" err="1" smtClean="0">
                          <a:latin typeface="Cambria Math"/>
                          <a:cs typeface="Arial" charset="0"/>
                        </a:rPr>
                        <m:t>𝑛</m:t>
                      </m:r>
                      <m:r>
                        <a:rPr lang="en-US" sz="2800" i="1" dirty="0" smtClean="0">
                          <a:latin typeface="Cambria Math"/>
                          <a:cs typeface="Arial" charset="0"/>
                        </a:rPr>
                        <m:t>) </m:t>
                      </m:r>
                    </m:oMath>
                  </m:oMathPara>
                </a14:m>
                <a:endParaRPr lang="en-US" sz="2800" dirty="0" smtClean="0">
                  <a:cs typeface="Arial" charset="0"/>
                </a:endParaRPr>
              </a:p>
              <a:p>
                <a:pPr marL="0" indent="0" algn="just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:r>
                  <a:rPr lang="en-US" sz="2800" dirty="0" smtClean="0">
                    <a:cs typeface="Arial" charset="0"/>
                  </a:rPr>
                  <a:t>solves the following problem:</a:t>
                </a:r>
                <a:endParaRPr lang="en-US" sz="2800" i="1" dirty="0" smtClean="0">
                  <a:latin typeface="Cambria Math"/>
                  <a:cs typeface="Arial" charset="0"/>
                </a:endParaRPr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i="1" smtClean="0">
                              <a:latin typeface="Cambria Math" panose="02040503050406030204" pitchFamily="18" charset="0"/>
                              <a:cs typeface="Arial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cs typeface="Arial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800" i="0" smtClean="0">
                                  <a:latin typeface="Cambria Math"/>
                                  <a:cs typeface="Arial" charset="0"/>
                                </a:rPr>
                                <m:t>max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cs typeface="Arial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  <a:cs typeface="Arial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800" i="1" smtClean="0">
                                  <a:latin typeface="Cambria Math"/>
                                  <a:ea typeface="Cambria Math"/>
                                  <a:cs typeface="Arial" charset="0"/>
                                </a:rPr>
                                <m:t>∈</m:t>
                              </m:r>
                              <m:sSub>
                                <m:sSub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  <a:cs typeface="Arial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cs typeface="Arial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/>
                                      <a:cs typeface="Arial" charset="0"/>
                                    </a:rPr>
                                    <m:t>𝑖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r>
                            <a:rPr lang="en-GB" sz="2800" b="0" i="1" smtClean="0">
                              <a:latin typeface="Cambria Math"/>
                              <a:cs typeface="Arial" charset="0"/>
                            </a:rPr>
                            <m:t>𝑢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(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𝑠</m:t>
                          </m:r>
                          <m:r>
                            <a:rPr lang="en-US" sz="2800" i="1" baseline="-25000" dirty="0">
                              <a:latin typeface="Cambria Math"/>
                              <a:cs typeface="Arial" charset="0"/>
                            </a:rPr>
                            <m:t>1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,…, </m:t>
                          </m:r>
                          <m:r>
                            <a:rPr lang="en-GB" sz="2800" b="0" i="1" dirty="0" smtClean="0">
                              <a:latin typeface="Cambria Math"/>
                              <a:cs typeface="Arial" charset="0"/>
                            </a:rPr>
                            <m:t>𝑠</m:t>
                          </m:r>
                          <m:r>
                            <a:rPr lang="en-GB" sz="2800" b="0" i="1" baseline="-25000" dirty="0" smtClean="0">
                              <a:latin typeface="Cambria Math"/>
                              <a:cs typeface="Arial" charset="0"/>
                            </a:rPr>
                            <m:t>𝑖</m:t>
                          </m:r>
                          <m:r>
                            <a:rPr lang="en-GB" sz="2800" b="0" i="1" dirty="0" smtClean="0">
                              <a:latin typeface="Cambria Math"/>
                              <a:cs typeface="Arial" charset="0"/>
                            </a:rPr>
                            <m:t>,…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, </m:t>
                          </m:r>
                          <m:r>
                            <a:rPr lang="en-US" sz="2800" i="1" dirty="0" err="1">
                              <a:latin typeface="Cambria Math"/>
                              <a:cs typeface="Arial" charset="0"/>
                            </a:rPr>
                            <m:t>𝑠</m:t>
                          </m:r>
                          <m:r>
                            <a:rPr lang="en-US" sz="2800" i="1" baseline="-25000" dirty="0" err="1">
                              <a:latin typeface="Cambria Math"/>
                              <a:cs typeface="Arial" charset="0"/>
                            </a:rPr>
                            <m:t>𝑛</m:t>
                          </m:r>
                          <m:r>
                            <a:rPr lang="en-US" sz="2800" i="1" dirty="0">
                              <a:latin typeface="Cambria Math"/>
                              <a:cs typeface="Arial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800" dirty="0" smtClean="0">
                  <a:cs typeface="Arial" charset="0"/>
                </a:endParaRPr>
              </a:p>
              <a:p>
                <a:pPr algn="just">
                  <a:buFontTx/>
                  <a:buNone/>
                  <a:defRPr/>
                </a:pPr>
                <a:endParaRPr lang="en-US" sz="2800" baseline="-25000" dirty="0" smtClean="0">
                  <a:latin typeface="+mj-lt"/>
                  <a:cs typeface="Arial" charset="0"/>
                </a:endParaRPr>
              </a:p>
              <a:p>
                <a:pPr>
                  <a:buFontTx/>
                  <a:buNone/>
                  <a:defRPr/>
                </a:pPr>
                <a:r>
                  <a:rPr lang="en-GB" sz="2800" dirty="0" smtClean="0"/>
                  <a:t>We denote the set of best responses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  <m:t>𝑠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 as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𝐵𝑅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  <m:t>𝑠</m:t>
                        </m:r>
                      </m:e>
                      <m:sub>
                        <m: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  <m:t>−</m:t>
                        </m:r>
                        <m:r>
                          <a:rPr lang="en-GB" sz="2800" i="1" dirty="0">
                            <a:latin typeface="Cambria Math" panose="02040503050406030204" pitchFamily="18" charset="0"/>
                            <a:cs typeface="Arial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800" dirty="0" smtClean="0"/>
                  <a:t>)</a:t>
                </a:r>
              </a:p>
              <a:p>
                <a:pPr>
                  <a:buFontTx/>
                  <a:buNone/>
                  <a:defRPr/>
                </a:pPr>
                <a:endParaRPr lang="en-GB" sz="2800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620688"/>
                <a:ext cx="8784976" cy="6048672"/>
              </a:xfrm>
              <a:blipFill>
                <a:blip r:embed="rId2"/>
                <a:stretch>
                  <a:fillRect l="-1387" t="-10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22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6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Example 1</a:t>
            </a:r>
            <a:endParaRPr lang="en-US" altLang="en-US" sz="36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42691" name="Group 3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611560" y="1340768"/>
          <a:ext cx="7416800" cy="3122616"/>
        </p:xfrm>
        <a:graphic>
          <a:graphicData uri="http://schemas.openxmlformats.org/drawingml/2006/table">
            <a:tbl>
              <a:tblPr/>
              <a:tblGrid>
                <a:gridCol w="1655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2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79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8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26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Player 2</a:t>
                      </a:r>
                    </a:p>
                  </a:txBody>
                  <a:tcPr marL="90000" marR="90000" marT="46810" marB="4681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10" marB="4681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10" marB="4681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10" marB="4681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2,3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5,0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Player 1</a:t>
                      </a:r>
                    </a:p>
                  </a:txBody>
                  <a:tcPr marL="90000" marR="90000" marT="46810" marB="4681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3,2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5,3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3,1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4,3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30" marB="4573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1,2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0,1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4,4</a:t>
                      </a:r>
                    </a:p>
                  </a:txBody>
                  <a:tcPr marL="90000" marR="90000" marT="46810" marB="4681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51" name="Oval 48"/>
          <p:cNvSpPr>
            <a:spLocks noChangeArrowheads="1"/>
          </p:cNvSpPr>
          <p:nvPr/>
        </p:nvSpPr>
        <p:spPr bwMode="auto">
          <a:xfrm>
            <a:off x="5148263" y="4941888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1553" name="Oval 50"/>
          <p:cNvSpPr>
            <a:spLocks noChangeArrowheads="1"/>
          </p:cNvSpPr>
          <p:nvPr/>
        </p:nvSpPr>
        <p:spPr bwMode="auto">
          <a:xfrm>
            <a:off x="5219700" y="4941888"/>
            <a:ext cx="647700" cy="50323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1554" name="Oval 51"/>
          <p:cNvSpPr>
            <a:spLocks noChangeArrowheads="1"/>
          </p:cNvSpPr>
          <p:nvPr/>
        </p:nvSpPr>
        <p:spPr bwMode="auto">
          <a:xfrm>
            <a:off x="5148263" y="4941888"/>
            <a:ext cx="719137" cy="50323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/>
          </a:p>
        </p:txBody>
      </p:sp>
      <p:sp>
        <p:nvSpPr>
          <p:cNvPr id="21555" name="Line 52"/>
          <p:cNvSpPr>
            <a:spLocks noChangeShapeType="1"/>
          </p:cNvSpPr>
          <p:nvPr/>
        </p:nvSpPr>
        <p:spPr bwMode="auto">
          <a:xfrm>
            <a:off x="4859338" y="5229225"/>
            <a:ext cx="576262" cy="5048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56" name="Rectangle 53"/>
          <p:cNvSpPr>
            <a:spLocks noChangeArrowheads="1"/>
          </p:cNvSpPr>
          <p:nvPr/>
        </p:nvSpPr>
        <p:spPr bwMode="auto">
          <a:xfrm>
            <a:off x="684213" y="260350"/>
            <a:ext cx="16557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683568" y="4797152"/>
                <a:ext cx="727280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The best response of player 1 to player 2 playing L is Z, i.e.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 smtClean="0"/>
              </a:p>
              <a:p>
                <a:r>
                  <a:rPr lang="it-IT" dirty="0" smtClean="0"/>
                  <a:t>The best </a:t>
                </a:r>
                <a:r>
                  <a:rPr lang="it-IT" dirty="0" err="1" smtClean="0"/>
                  <a:t>response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of</a:t>
                </a:r>
                <a:r>
                  <a:rPr lang="it-IT" dirty="0" smtClean="0"/>
                  <a:t> player 1 </a:t>
                </a:r>
                <a:r>
                  <a:rPr lang="it-IT" dirty="0" err="1" smtClean="0"/>
                  <a:t>to</a:t>
                </a:r>
                <a:r>
                  <a:rPr lang="it-IT" dirty="0" smtClean="0"/>
                  <a:t> player 2 </a:t>
                </a:r>
                <a:r>
                  <a:rPr lang="it-IT" dirty="0" err="1" smtClean="0"/>
                  <a:t>playing</a:t>
                </a:r>
                <a:r>
                  <a:rPr lang="it-IT" dirty="0" smtClean="0"/>
                  <a:t> C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Y</a:t>
                </a:r>
                <a:r>
                  <a:rPr lang="it-IT" dirty="0"/>
                  <a:t> , i.e.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𝐵𝑅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 smtClean="0"/>
              </a:p>
              <a:p>
                <a:r>
                  <a:rPr lang="it-IT" dirty="0" smtClean="0"/>
                  <a:t>The best </a:t>
                </a:r>
                <a:r>
                  <a:rPr lang="it-IT" dirty="0" err="1" smtClean="0"/>
                  <a:t>response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of</a:t>
                </a:r>
                <a:r>
                  <a:rPr lang="it-IT" dirty="0" smtClean="0"/>
                  <a:t> player 2 </a:t>
                </a:r>
                <a:r>
                  <a:rPr lang="it-IT" dirty="0" err="1" smtClean="0"/>
                  <a:t>to</a:t>
                </a:r>
                <a:r>
                  <a:rPr lang="it-IT" dirty="0" smtClean="0"/>
                  <a:t> player 1 </a:t>
                </a:r>
                <a:r>
                  <a:rPr lang="it-IT" dirty="0" err="1" smtClean="0"/>
                  <a:t>playing</a:t>
                </a:r>
                <a:r>
                  <a:rPr lang="it-IT" dirty="0" smtClean="0"/>
                  <a:t> B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R</a:t>
                </a:r>
                <a:r>
                  <a:rPr lang="it-IT" dirty="0"/>
                  <a:t> , i.e.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𝐵𝑅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4797152"/>
                <a:ext cx="7272808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671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82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395536" y="953344"/>
                <a:ext cx="8568952" cy="5904656"/>
              </a:xfrm>
            </p:spPr>
            <p:txBody>
              <a:bodyPr/>
              <a:lstStyle/>
              <a:p>
                <a:pPr>
                  <a:buNone/>
                </a:pPr>
                <a:r>
                  <a:rPr lang="it-IT" dirty="0" smtClean="0"/>
                  <a:t>Suppose  a game </a:t>
                </a:r>
                <a:r>
                  <a:rPr lang="it-IT" dirty="0" err="1" smtClean="0"/>
                  <a:t>with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two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players</a:t>
                </a:r>
                <a:r>
                  <a:rPr lang="it-IT" dirty="0" smtClean="0"/>
                  <a:t>, 1 and 2.</a:t>
                </a:r>
              </a:p>
              <a:p>
                <a:pPr>
                  <a:buNone/>
                </a:pPr>
                <a:r>
                  <a:rPr lang="it-IT" dirty="0" smtClean="0"/>
                  <a:t> </a:t>
                </a:r>
                <a:r>
                  <a:rPr lang="it-IT" dirty="0" err="1" smtClean="0"/>
                  <a:t>payoff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of</a:t>
                </a:r>
                <a:r>
                  <a:rPr lang="it-IT" dirty="0" smtClean="0"/>
                  <a:t> player 1 </a:t>
                </a:r>
                <a:r>
                  <a:rPr lang="it-IT" dirty="0" err="1" smtClean="0"/>
                  <a:t>is</a:t>
                </a:r>
                <a:endParaRPr lang="it-IT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(10 –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US" i="1" baseline="-25000" dirty="0">
                          <a:latin typeface="Cambria Math"/>
                          <a:cs typeface="Arial" charset="0"/>
                        </a:rPr>
                        <m:t>1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–</m:t>
                      </m:r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GB" b="0" i="1" baseline="-25000" dirty="0" smtClean="0">
                          <a:latin typeface="Cambria Math" panose="02040503050406030204" pitchFamily="18" charset="0"/>
                          <a:cs typeface="Arial" charset="0"/>
                        </a:rPr>
                        <m:t>2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US" i="1" baseline="-25000" dirty="0">
                          <a:latin typeface="Cambria Math"/>
                          <a:cs typeface="Arial" charset="0"/>
                        </a:rPr>
                        <m:t>1</m:t>
                      </m:r>
                    </m:oMath>
                  </m:oMathPara>
                </a14:m>
                <a:endParaRPr lang="it-IT" dirty="0" smtClean="0"/>
              </a:p>
              <a:p>
                <a:pPr>
                  <a:buNone/>
                </a:pPr>
                <a:r>
                  <a:rPr lang="it-IT" dirty="0" err="1" smtClean="0"/>
                  <a:t>where</a:t>
                </a:r>
                <a:r>
                  <a:rPr lang="it-IT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cs typeface="Arial" charset="0"/>
                      </a:rPr>
                      <m:t>𝑎</m:t>
                    </m:r>
                    <m:r>
                      <a:rPr lang="en-US" i="1" baseline="-25000" dirty="0">
                        <a:latin typeface="Cambria Math"/>
                        <a:cs typeface="Arial" charset="0"/>
                      </a:rPr>
                      <m:t>1</m:t>
                    </m:r>
                  </m:oMath>
                </a14:m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the </a:t>
                </a:r>
                <a:r>
                  <a:rPr lang="it-IT" dirty="0" err="1" smtClean="0"/>
                  <a:t>action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of</a:t>
                </a:r>
                <a:r>
                  <a:rPr lang="it-IT" dirty="0" smtClean="0"/>
                  <a:t> player 1 and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cs typeface="Arial" charset="0"/>
                      </a:rPr>
                      <m:t>𝑎</m:t>
                    </m:r>
                    <m:r>
                      <a:rPr lang="en-GB" b="0" i="1" baseline="-25000" dirty="0" smtClean="0">
                        <a:latin typeface="Cambria Math" panose="02040503050406030204" pitchFamily="18" charset="0"/>
                        <a:cs typeface="Arial" charset="0"/>
                      </a:rPr>
                      <m:t>2</m:t>
                    </m:r>
                  </m:oMath>
                </a14:m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the </a:t>
                </a:r>
                <a:r>
                  <a:rPr lang="it-IT" dirty="0" err="1" smtClean="0"/>
                  <a:t>action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of</a:t>
                </a:r>
                <a:r>
                  <a:rPr lang="it-IT" dirty="0" smtClean="0"/>
                  <a:t> player 2</a:t>
                </a:r>
              </a:p>
              <a:p>
                <a:pPr>
                  <a:buNone/>
                </a:pPr>
                <a:r>
                  <a:rPr lang="it-IT" dirty="0" err="1" smtClean="0"/>
                  <a:t>What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is</a:t>
                </a:r>
                <a:r>
                  <a:rPr lang="it-IT" dirty="0" smtClean="0"/>
                  <a:t> player 1’s best </a:t>
                </a:r>
                <a:r>
                  <a:rPr lang="it-IT" dirty="0" err="1" smtClean="0"/>
                  <a:t>response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if</a:t>
                </a:r>
                <a:r>
                  <a:rPr lang="it-IT" dirty="0" smtClean="0"/>
                  <a:t> player 2 </a:t>
                </a:r>
                <a:r>
                  <a:rPr lang="it-IT" dirty="0" err="1" smtClean="0"/>
                  <a:t>plays</a:t>
                </a:r>
                <a:r>
                  <a:rPr lang="it-IT" dirty="0" smtClean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  <a:cs typeface="Arial" charset="0"/>
                      </a:rPr>
                      <m:t>𝑎</m:t>
                    </m:r>
                    <m:r>
                      <a:rPr lang="en-GB" b="0" i="1" baseline="-25000" dirty="0" smtClean="0">
                        <a:latin typeface="Cambria Math" panose="02040503050406030204" pitchFamily="18" charset="0"/>
                        <a:cs typeface="Arial" charset="0"/>
                      </a:rPr>
                      <m:t>2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it-IT" dirty="0" smtClean="0"/>
                  <a:t> ?</a:t>
                </a:r>
              </a:p>
              <a:p>
                <a:pPr>
                  <a:buNone/>
                </a:pPr>
                <a:endParaRPr lang="it-IT" dirty="0" smtClean="0"/>
              </a:p>
              <a:p>
                <a:pPr>
                  <a:buNone/>
                </a:pPr>
                <a:r>
                  <a:rPr lang="it-IT" dirty="0" err="1" smtClean="0"/>
                  <a:t>To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find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it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we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have</a:t>
                </a:r>
                <a:r>
                  <a:rPr lang="it-IT" dirty="0" smtClean="0"/>
                  <a:t> </a:t>
                </a:r>
                <a:r>
                  <a:rPr lang="it-IT" dirty="0" err="1" smtClean="0"/>
                  <a:t>to</a:t>
                </a:r>
                <a:r>
                  <a:rPr lang="it-IT" dirty="0" smtClean="0"/>
                  <a:t> solve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it-IT" i="1" dirty="0">
                          <a:latin typeface="Cambria Math" panose="02040503050406030204" pitchFamily="18" charset="0"/>
                        </a:rPr>
                        <m:t> (10–</m:t>
                      </m:r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US" i="1" baseline="-25000" dirty="0">
                          <a:latin typeface="Cambria Math"/>
                          <a:cs typeface="Arial" charset="0"/>
                        </a:rPr>
                        <m:t>1</m:t>
                      </m:r>
                      <m:r>
                        <a:rPr lang="it-IT" i="1" dirty="0">
                          <a:latin typeface="Cambria Math" panose="02040503050406030204" pitchFamily="18" charset="0"/>
                        </a:rPr>
                        <m:t>–</m:t>
                      </m:r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GB" i="1" baseline="-25000" dirty="0">
                          <a:latin typeface="Cambria Math" panose="02040503050406030204" pitchFamily="18" charset="0"/>
                          <a:cs typeface="Arial" charset="0"/>
                        </a:rPr>
                        <m:t>2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US" i="1" baseline="-25000" dirty="0">
                          <a:latin typeface="Cambria Math"/>
                          <a:cs typeface="Arial" charset="0"/>
                        </a:rPr>
                        <m:t>1</m:t>
                      </m:r>
                    </m:oMath>
                  </m:oMathPara>
                </a14:m>
                <a:endParaRPr lang="it-IT" dirty="0" smtClean="0"/>
              </a:p>
              <a:p>
                <a:pPr>
                  <a:buNone/>
                </a:pPr>
                <a:r>
                  <a:rPr lang="it-IT" dirty="0" smtClean="0"/>
                  <a:t>The FOC are:    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10 – 2</m:t>
                    </m:r>
                    <m:r>
                      <a:rPr lang="en-GB" i="1" dirty="0">
                        <a:latin typeface="Cambria Math" panose="02040503050406030204" pitchFamily="18" charset="0"/>
                        <a:cs typeface="Arial" charset="0"/>
                      </a:rPr>
                      <m:t>𝑎</m:t>
                    </m:r>
                    <m:r>
                      <a:rPr lang="en-US" i="1" baseline="-25000" dirty="0">
                        <a:latin typeface="Cambria Math"/>
                        <a:cs typeface="Arial" charset="0"/>
                      </a:rPr>
                      <m:t>1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–</m:t>
                    </m:r>
                    <m:r>
                      <a:rPr lang="en-GB" i="1" dirty="0">
                        <a:latin typeface="Cambria Math" panose="02040503050406030204" pitchFamily="18" charset="0"/>
                        <a:cs typeface="Arial" charset="0"/>
                      </a:rPr>
                      <m:t>𝑎</m:t>
                    </m:r>
                    <m:r>
                      <a:rPr lang="en-GB" b="0" i="1" baseline="-25000" dirty="0" smtClean="0">
                        <a:latin typeface="Cambria Math" panose="02040503050406030204" pitchFamily="18" charset="0"/>
                        <a:cs typeface="Arial" charset="0"/>
                      </a:rPr>
                      <m:t>2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it-IT" dirty="0" smtClean="0"/>
              </a:p>
              <a:p>
                <a:pPr>
                  <a:buNone/>
                </a:pPr>
                <a:r>
                  <a:rPr lang="it-IT" dirty="0" smtClean="0"/>
                  <a:t>Solving by a1 we get player 1’best response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US" i="1" baseline="-25000" dirty="0">
                          <a:latin typeface="Cambria Math"/>
                          <a:cs typeface="Arial" charset="0"/>
                        </a:rPr>
                        <m:t>1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=(10−</m:t>
                      </m:r>
                      <m:r>
                        <a:rPr lang="en-GB" i="1" dirty="0">
                          <a:latin typeface="Cambria Math" panose="02040503050406030204" pitchFamily="18" charset="0"/>
                          <a:cs typeface="Arial" charset="0"/>
                        </a:rPr>
                        <m:t>𝑎</m:t>
                      </m:r>
                      <m:r>
                        <a:rPr lang="en-GB" b="0" i="1" baseline="-25000" dirty="0" smtClean="0">
                          <a:latin typeface="Cambria Math" panose="02040503050406030204" pitchFamily="18" charset="0"/>
                          <a:cs typeface="Arial" charset="0"/>
                        </a:rPr>
                        <m:t>2</m:t>
                      </m:r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)/2</m:t>
                      </m:r>
                    </m:oMath>
                  </m:oMathPara>
                </a14:m>
                <a:endParaRPr lang="it-IT" dirty="0" smtClean="0"/>
              </a:p>
              <a:p>
                <a:pPr>
                  <a:buNone/>
                </a:pPr>
                <a:endParaRPr lang="it-IT" dirty="0" smtClean="0"/>
              </a:p>
              <a:p>
                <a:pPr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395536" y="953344"/>
                <a:ext cx="8568952" cy="5904656"/>
              </a:xfrm>
              <a:blipFill rotWithShape="0">
                <a:blip r:embed="rId2"/>
                <a:stretch>
                  <a:fillRect l="-1494" t="-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696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Example 2</a:t>
            </a:r>
            <a:endParaRPr lang="en-US" altLang="en-US" sz="36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295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en-GB" altLang="en-US" sz="36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Nash Equilibrium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196975"/>
            <a:ext cx="8640960" cy="4895850"/>
          </a:xfrm>
        </p:spPr>
        <p:txBody>
          <a:bodyPr/>
          <a:lstStyle/>
          <a:p>
            <a:pPr algn="just"/>
            <a:r>
              <a:rPr lang="en-GB" altLang="en-US" dirty="0" smtClean="0"/>
              <a:t>It is a prediction about the strategy each player will choose</a:t>
            </a:r>
          </a:p>
          <a:p>
            <a:pPr algn="just"/>
            <a:r>
              <a:rPr lang="en-GB" altLang="en-US" dirty="0" smtClean="0"/>
              <a:t>This prediction is correct if each player’s predicted strategy is a best response to the predicted strategies of the other players.</a:t>
            </a:r>
          </a:p>
          <a:p>
            <a:pPr algn="just"/>
            <a:r>
              <a:rPr lang="en-GB" altLang="en-US" dirty="0" smtClean="0"/>
              <a:t>Such prediction is </a:t>
            </a:r>
            <a:r>
              <a:rPr lang="en-GB" altLang="en-US" i="1" dirty="0" smtClean="0"/>
              <a:t>strategically stable</a:t>
            </a:r>
            <a:r>
              <a:rPr lang="en-GB" altLang="en-US" dirty="0" smtClean="0"/>
              <a:t> or </a:t>
            </a:r>
            <a:r>
              <a:rPr lang="en-GB" altLang="en-US" i="1" dirty="0" smtClean="0"/>
              <a:t>self enforcing</a:t>
            </a:r>
            <a:r>
              <a:rPr lang="en-GB" altLang="en-US" dirty="0" smtClean="0"/>
              <a:t>: no player wants to change his/her predicted strategy</a:t>
            </a:r>
          </a:p>
          <a:p>
            <a:pPr algn="just"/>
            <a:r>
              <a:rPr lang="en-GB" altLang="en-US" dirty="0" smtClean="0"/>
              <a:t>We call such a prediction a </a:t>
            </a:r>
            <a:r>
              <a:rPr lang="en-GB" altLang="en-US" i="1" dirty="0" smtClean="0"/>
              <a:t>Nash Equilibrium.</a:t>
            </a:r>
            <a:endParaRPr lang="en-GB" altLang="en-US" dirty="0" smtClean="0"/>
          </a:p>
          <a:p>
            <a:pPr algn="just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648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3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55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260648"/>
                <a:ext cx="9144000" cy="6192688"/>
              </a:xfrm>
            </p:spPr>
            <p:txBody>
              <a:bodyPr>
                <a:normAutofit lnSpcReduction="10000"/>
              </a:bodyPr>
              <a:lstStyle/>
              <a:p>
                <a:pPr eaLnBrk="1" hangingPunct="1">
                  <a:spcBef>
                    <a:spcPts val="600"/>
                  </a:spcBef>
                  <a:spcAft>
                    <a:spcPts val="600"/>
                  </a:spcAft>
                  <a:buFontTx/>
                  <a:buNone/>
                </a:pPr>
                <a:r>
                  <a:rPr lang="en-US" altLang="en-US" sz="2800" dirty="0" smtClean="0"/>
                  <a:t>Consider the n-player normal form game  </a:t>
                </a:r>
              </a:p>
              <a:p>
                <a:pPr algn="ctr" eaLnBrk="1" hangingPunct="1">
                  <a:spcBef>
                    <a:spcPts val="600"/>
                  </a:spcBef>
                  <a:spcAft>
                    <a:spcPts val="600"/>
                  </a:spcAft>
                  <a:buFontTx/>
                  <a:buNone/>
                </a:pPr>
                <a:r>
                  <a:rPr lang="en-US" altLang="en-US" sz="2800" i="1" dirty="0" smtClean="0">
                    <a:cs typeface="Arial" charset="0"/>
                  </a:rPr>
                  <a:t>G = {S</a:t>
                </a:r>
                <a:r>
                  <a:rPr lang="en-US" altLang="en-US" sz="2800" i="1" baseline="-25000" dirty="0" smtClean="0">
                    <a:cs typeface="Arial" charset="0"/>
                  </a:rPr>
                  <a:t>1</a:t>
                </a:r>
                <a:r>
                  <a:rPr lang="en-US" altLang="en-US" sz="2800" i="1" dirty="0" smtClean="0">
                    <a:cs typeface="Arial" charset="0"/>
                  </a:rPr>
                  <a:t>,….. </a:t>
                </a:r>
                <a:r>
                  <a:rPr lang="en-US" altLang="en-US" sz="2800" i="1" dirty="0" err="1" smtClean="0">
                    <a:cs typeface="Arial" charset="0"/>
                  </a:rPr>
                  <a:t>S</a:t>
                </a:r>
                <a:r>
                  <a:rPr lang="en-US" altLang="en-US" sz="2800" i="1" baseline="-25000" dirty="0" err="1" smtClean="0">
                    <a:cs typeface="Arial" charset="0"/>
                  </a:rPr>
                  <a:t>n</a:t>
                </a:r>
                <a:r>
                  <a:rPr lang="en-US" altLang="en-US" sz="2800" i="1" dirty="0" smtClean="0">
                    <a:cs typeface="Arial" charset="0"/>
                  </a:rPr>
                  <a:t>; u</a:t>
                </a:r>
                <a:r>
                  <a:rPr lang="en-US" altLang="en-US" sz="2800" i="1" baseline="-25000" dirty="0" smtClean="0">
                    <a:cs typeface="Arial" charset="0"/>
                  </a:rPr>
                  <a:t>1 </a:t>
                </a:r>
                <a:r>
                  <a:rPr lang="en-US" altLang="en-US" sz="2800" i="1" dirty="0" smtClean="0">
                    <a:cs typeface="Arial" charset="0"/>
                  </a:rPr>
                  <a:t>… u</a:t>
                </a:r>
                <a:r>
                  <a:rPr lang="en-US" altLang="en-US" sz="2800" i="1" baseline="-25000" dirty="0" smtClean="0">
                    <a:cs typeface="Arial" charset="0"/>
                  </a:rPr>
                  <a:t>n </a:t>
                </a:r>
                <a:r>
                  <a:rPr lang="en-US" altLang="en-US" sz="2800" i="1" dirty="0" smtClean="0">
                    <a:cs typeface="Arial" charset="0"/>
                  </a:rPr>
                  <a:t>}</a:t>
                </a:r>
                <a:endParaRPr lang="en-US" altLang="en-US" sz="2800" dirty="0" smtClean="0"/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altLang="en-US" sz="2800" dirty="0" smtClean="0"/>
                  <a:t>The strategy profile </a:t>
                </a: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alt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b="0" i="1" smtClean="0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GB" altLang="en-US" sz="2800" b="0" i="1" smtClean="0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altLang="en-US" sz="2800" b="0" i="1" smtClean="0">
                            <a:latin typeface="Cambria Math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altLang="en-US" sz="2800" i="1">
                            <a:latin typeface="Cambria Math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altLang="en-US" sz="2800" i="1">
                            <a:latin typeface="Cambria Math"/>
                          </a:rPr>
                          <m:t>,…,</m:t>
                        </m:r>
                        <m:sSubSup>
                          <m:sSubSupPr>
                            <m:ctrlPr>
                              <a:rPr lang="en-US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b="0" i="1" smtClean="0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GB" altLang="en-US" sz="2800" b="0" i="1" smtClean="0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en-US" sz="2800" dirty="0" smtClean="0"/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altLang="en-US" sz="2800" dirty="0" smtClean="0"/>
                  <a:t>is a </a:t>
                </a:r>
                <a:r>
                  <a:rPr lang="en-US" altLang="en-US" sz="2800" b="1" dirty="0" smtClean="0"/>
                  <a:t>Nash equilibrium</a:t>
                </a:r>
                <a:r>
                  <a:rPr lang="en-US" altLang="en-US" sz="2800" dirty="0" smtClean="0"/>
                  <a:t> if: </a:t>
                </a:r>
              </a:p>
              <a:p>
                <a:pPr eaLnBrk="1" hangingPunct="1">
                  <a:spcBef>
                    <a:spcPts val="600"/>
                  </a:spcBef>
                  <a:spcAft>
                    <a:spcPts val="600"/>
                  </a:spcAft>
                  <a:buFontTx/>
                  <a:buNone/>
                </a:pPr>
                <a:r>
                  <a:rPr lang="en-US" altLang="en-US" sz="2800" dirty="0" smtClean="0"/>
                  <a:t>for every player </a:t>
                </a:r>
                <a:r>
                  <a:rPr lang="en-US" altLang="en-US" sz="2800" i="1" dirty="0" err="1" smtClean="0"/>
                  <a:t>i</a:t>
                </a:r>
                <a:r>
                  <a:rPr lang="en-US" altLang="en-US" sz="2800" i="1" dirty="0" smtClean="0"/>
                  <a:t> </a:t>
                </a:r>
                <a:r>
                  <a:rPr lang="en-US" altLang="en-US" sz="2800" dirty="0" smtClean="0"/>
                  <a:t>and every action </a:t>
                </a:r>
                <a:r>
                  <a:rPr lang="en-US" altLang="en-US" sz="2800" i="1" dirty="0" err="1" smtClean="0"/>
                  <a:t>s</a:t>
                </a:r>
                <a:r>
                  <a:rPr lang="en-US" altLang="en-US" sz="2800" i="1" baseline="-25000" dirty="0" err="1" smtClean="0"/>
                  <a:t>i</a:t>
                </a:r>
                <a:r>
                  <a:rPr lang="en-US" altLang="en-US" sz="2800" dirty="0" err="1" smtClean="0">
                    <a:sym typeface="Symbol" charset="2"/>
                  </a:rPr>
                  <a:t></a:t>
                </a:r>
                <a:r>
                  <a:rPr lang="en-US" altLang="en-US" sz="2800" i="1" dirty="0" err="1" smtClean="0">
                    <a:sym typeface="Symbol" charset="2"/>
                  </a:rPr>
                  <a:t>S</a:t>
                </a:r>
                <a:r>
                  <a:rPr lang="en-US" altLang="en-US" sz="2800" i="1" baseline="-25000" dirty="0" err="1" smtClean="0">
                    <a:sym typeface="Symbol" charset="2"/>
                  </a:rPr>
                  <a:t>i</a:t>
                </a:r>
                <a:r>
                  <a:rPr lang="en-US" altLang="en-US" sz="2800" dirty="0" smtClean="0">
                    <a:sym typeface="Symbol" charset="2"/>
                  </a:rPr>
                  <a:t>: 		</a:t>
                </a:r>
              </a:p>
              <a:p>
                <a:pPr eaLnBrk="1" hangingPunct="1">
                  <a:spcBef>
                    <a:spcPts val="600"/>
                  </a:spcBef>
                  <a:spcAft>
                    <a:spcPts val="600"/>
                  </a:spcAft>
                  <a:buFontTx/>
                  <a:buNone/>
                </a:pPr>
                <a:r>
                  <a:rPr lang="en-US" altLang="en-US" sz="2800" i="1" dirty="0" smtClean="0">
                    <a:sym typeface="Symbol" charset="2"/>
                  </a:rPr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800" i="1" smtClean="0">
                            <a:latin typeface="Cambria Math" panose="02040503050406030204" pitchFamily="18" charset="0"/>
                            <a:sym typeface="Symbol" charset="2"/>
                          </a:rPr>
                        </m:ctrlPr>
                      </m:sSubPr>
                      <m:e>
                        <m:r>
                          <a:rPr lang="en-GB" altLang="en-US" sz="2800" b="0" i="1" smtClean="0">
                            <a:latin typeface="Cambria Math"/>
                            <a:sym typeface="Symbol" charset="2"/>
                          </a:rPr>
                          <m:t>𝑢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/>
                            <a:sym typeface="Symbol" charset="2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altLang="en-US" sz="2800" i="1" smtClean="0">
                            <a:latin typeface="Cambria Math" panose="02040503050406030204" pitchFamily="18" charset="0"/>
                            <a:sym typeface="Symbol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altLang="en-US" sz="2800" i="1">
                            <a:latin typeface="Cambria Math"/>
                          </a:rPr>
                          <m:t>,…</m:t>
                        </m:r>
                        <m:r>
                          <a:rPr lang="en-GB" altLang="en-US" sz="2800" b="0" i="1" smtClean="0">
                            <a:latin typeface="Cambria Math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altLang="en-US" sz="2800" i="1">
                            <a:latin typeface="Cambria Math"/>
                          </a:rPr>
                          <m:t>,</m:t>
                        </m:r>
                        <m:r>
                          <a:rPr lang="en-GB" altLang="en-US" sz="2800" b="0" i="1" smtClean="0">
                            <a:latin typeface="Cambria Math"/>
                          </a:rPr>
                          <m:t>…</m:t>
                        </m:r>
                        <m:r>
                          <a:rPr lang="en-GB" altLang="en-US" sz="2800" i="1">
                            <a:latin typeface="Cambria Math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i="1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</m:e>
                    </m:d>
                    <m:r>
                      <a:rPr lang="en-US" altLang="en-US" sz="2800" i="1" smtClean="0">
                        <a:latin typeface="Cambria Math"/>
                        <a:ea typeface="Cambria Math"/>
                        <a:sym typeface="Symbol" charset="2"/>
                      </a:rPr>
                      <m:t>≥</m:t>
                    </m:r>
                    <m:sSub>
                      <m:sSubPr>
                        <m:ctrlPr>
                          <a:rPr lang="en-US" altLang="en-US" sz="2800" i="1">
                            <a:latin typeface="Cambria Math" panose="02040503050406030204" pitchFamily="18" charset="0"/>
                            <a:sym typeface="Symbol" charset="2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  <a:sym typeface="Symbol" charset="2"/>
                          </a:rPr>
                          <m:t>𝑢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  <a:sym typeface="Symbol" charset="2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altLang="en-US" sz="2800" i="1">
                            <a:latin typeface="Cambria Math" panose="02040503050406030204" pitchFamily="18" charset="0"/>
                            <a:sym typeface="Symbol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i="1">
                                <a:latin typeface="Cambria Math"/>
                              </a:rPr>
                              <m:t>1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altLang="en-US" sz="2800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en-GB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en-US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altLang="en-US" sz="2800" i="1">
                            <a:latin typeface="Cambria Math"/>
                          </a:rPr>
                          <m:t>,…,</m:t>
                        </m:r>
                        <m:sSubSup>
                          <m:sSubSupPr>
                            <m:ctrlPr>
                              <a:rPr lang="en-US" altLang="en-US" sz="2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altLang="en-US" sz="28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GB" altLang="en-US" sz="2800" i="1">
                                <a:latin typeface="Cambria Math"/>
                              </a:rPr>
                              <m:t>𝑛</m:t>
                            </m:r>
                          </m:sub>
                          <m:sup>
                            <m:r>
                              <a:rPr lang="en-GB" altLang="en-US" sz="2800" i="1"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endParaRPr lang="en-US" altLang="en-US" sz="2800" dirty="0" smtClean="0"/>
              </a:p>
              <a:p>
                <a:pPr eaLnBrk="1" hangingPunct="1">
                  <a:spcBef>
                    <a:spcPts val="600"/>
                  </a:spcBef>
                  <a:spcAft>
                    <a:spcPts val="600"/>
                  </a:spcAft>
                  <a:buFontTx/>
                  <a:buNone/>
                </a:pPr>
                <a:r>
                  <a:rPr lang="en-US" altLang="en-US" sz="2800" dirty="0" smtClean="0"/>
                  <a:t>i.e.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altLang="en-US" sz="2800" dirty="0"/>
                  <a:t>in a Nash equilibrium, each player strategy is a best response to the other players' strategies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altLang="en-US" sz="2800" dirty="0" smtClean="0"/>
                  <a:t>in </a:t>
                </a:r>
                <a:r>
                  <a:rPr lang="en-US" altLang="en-US" sz="2800" dirty="0"/>
                  <a:t>a Nash equilibrium there are no players that want to </a:t>
                </a:r>
                <a:r>
                  <a:rPr lang="en-US" altLang="en-US" sz="2800" dirty="0" smtClean="0"/>
                  <a:t>deviate</a:t>
                </a:r>
                <a:endParaRPr lang="en-US" altLang="en-US" sz="2800" dirty="0"/>
              </a:p>
            </p:txBody>
          </p:sp>
        </mc:Choice>
        <mc:Fallback xmlns="">
          <p:sp>
            <p:nvSpPr>
              <p:cNvPr id="205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60648"/>
                <a:ext cx="9144000" cy="6192688"/>
              </a:xfrm>
              <a:blipFill rotWithShape="0">
                <a:blip r:embed="rId3"/>
                <a:stretch>
                  <a:fillRect l="-1333" t="-1673" r="-133" b="-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22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692152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b="1" dirty="0" smtClean="0"/>
              <a:t>Example 1: the Prisoner’s Dilemma</a:t>
            </a:r>
            <a:endParaRPr lang="en-US" altLang="en-US" sz="3600" b="1" dirty="0" smtClean="0"/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  <p:graphicFrame>
        <p:nvGraphicFramePr>
          <p:cNvPr id="191522" name="Group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80197708"/>
              </p:ext>
            </p:extLst>
          </p:nvPr>
        </p:nvGraphicFramePr>
        <p:xfrm>
          <a:off x="827088" y="908050"/>
          <a:ext cx="7631112" cy="2305052"/>
        </p:xfrm>
        <a:graphic>
          <a:graphicData uri="http://schemas.openxmlformats.org/drawingml/2006/table">
            <a:tbl>
              <a:tblPr/>
              <a:tblGrid>
                <a:gridCol w="14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Player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C(ooperate)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D(efect)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Player 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C(</a:t>
                      </a:r>
                      <a:r>
                        <a:rPr kumimoji="0" lang="en-GB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ooperate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2,2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D(</a:t>
                      </a:r>
                      <a:r>
                        <a:rPr kumimoji="0" lang="en-GB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efect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655" name="Rectangle 35"/>
          <p:cNvSpPr>
            <a:spLocks noChangeArrowheads="1"/>
          </p:cNvSpPr>
          <p:nvPr/>
        </p:nvSpPr>
        <p:spPr bwMode="auto">
          <a:xfrm>
            <a:off x="901700" y="3429000"/>
            <a:ext cx="798988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 dirty="0" smtClean="0">
                <a:latin typeface="+mn-lt"/>
              </a:rPr>
              <a:t>The unique Nash equilibrium is (D,D)</a:t>
            </a:r>
          </a:p>
          <a:p>
            <a:pPr eaLnBrk="1" hangingPunct="1"/>
            <a:r>
              <a:rPr lang="en-US" altLang="en-US" sz="2800" dirty="0">
                <a:latin typeface="+mn-lt"/>
              </a:rPr>
              <a:t>For every other profile, at least one player wants to </a:t>
            </a:r>
            <a:r>
              <a:rPr lang="en-US" altLang="en-US" sz="2800" dirty="0" smtClean="0">
                <a:latin typeface="+mn-lt"/>
              </a:rPr>
              <a:t>deviate</a:t>
            </a:r>
          </a:p>
          <a:p>
            <a:pPr eaLnBrk="1" hangingPunct="1"/>
            <a:r>
              <a:rPr lang="en-US" altLang="en-US" sz="2800" dirty="0" smtClean="0">
                <a:latin typeface="+mn-lt"/>
              </a:rPr>
              <a:t>For Player 1 defect is a best response to Player 2 </a:t>
            </a:r>
            <a:r>
              <a:rPr lang="en-US" altLang="en-US" sz="2800" dirty="0">
                <a:latin typeface="+mn-lt"/>
              </a:rPr>
              <a:t>playing defect. For Player </a:t>
            </a:r>
            <a:r>
              <a:rPr lang="en-US" altLang="en-US" sz="2800" dirty="0" smtClean="0">
                <a:latin typeface="+mn-lt"/>
              </a:rPr>
              <a:t>2 </a:t>
            </a:r>
            <a:r>
              <a:rPr lang="en-US" altLang="en-US" sz="2800" dirty="0">
                <a:latin typeface="+mn-lt"/>
              </a:rPr>
              <a:t>defect is a best response to Player </a:t>
            </a:r>
            <a:r>
              <a:rPr lang="en-US" altLang="en-US" sz="2800" dirty="0" smtClean="0">
                <a:latin typeface="+mn-lt"/>
              </a:rPr>
              <a:t>2 </a:t>
            </a:r>
            <a:r>
              <a:rPr lang="en-US" altLang="en-US" sz="2800" dirty="0">
                <a:latin typeface="+mn-lt"/>
              </a:rPr>
              <a:t>playing defect </a:t>
            </a:r>
          </a:p>
        </p:txBody>
      </p:sp>
    </p:spTree>
    <p:extLst>
      <p:ext uri="{BB962C8B-B14F-4D97-AF65-F5344CB8AC3E}">
        <p14:creationId xmlns:p14="http://schemas.microsoft.com/office/powerpoint/2010/main" val="203850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b="1" dirty="0" smtClean="0"/>
              <a:t>Example 2: the “Battle of the Sexes”</a:t>
            </a:r>
            <a:endParaRPr lang="en-US" altLang="en-US" sz="3600" b="1" dirty="0" smtClean="0"/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  <p:graphicFrame>
        <p:nvGraphicFramePr>
          <p:cNvPr id="194565" name="Group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42167315"/>
              </p:ext>
            </p:extLst>
          </p:nvPr>
        </p:nvGraphicFramePr>
        <p:xfrm>
          <a:off x="810196" y="690676"/>
          <a:ext cx="7631112" cy="2305052"/>
        </p:xfrm>
        <a:graphic>
          <a:graphicData uri="http://schemas.openxmlformats.org/drawingml/2006/table">
            <a:tbl>
              <a:tblPr/>
              <a:tblGrid>
                <a:gridCol w="14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    Player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Football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Theatre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Player 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Football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Theatre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679" name="Rectangle 32"/>
          <p:cNvSpPr>
            <a:spLocks noChangeArrowheads="1"/>
          </p:cNvSpPr>
          <p:nvPr/>
        </p:nvSpPr>
        <p:spPr bwMode="auto">
          <a:xfrm>
            <a:off x="107504" y="3140968"/>
            <a:ext cx="903649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 dirty="0">
                <a:latin typeface="+mj-lt"/>
              </a:rPr>
              <a:t>There are two Nash equilibria: </a:t>
            </a:r>
            <a:r>
              <a:rPr lang="en-US" altLang="en-US" sz="2800" dirty="0" smtClean="0">
                <a:latin typeface="+mj-lt"/>
              </a:rPr>
              <a:t>(Football</a:t>
            </a:r>
            <a:r>
              <a:rPr lang="en-US" altLang="en-US" sz="2800" dirty="0">
                <a:latin typeface="+mj-lt"/>
              </a:rPr>
              <a:t>, </a:t>
            </a:r>
            <a:r>
              <a:rPr lang="en-US" altLang="en-US" sz="2800" dirty="0" smtClean="0">
                <a:latin typeface="+mj-lt"/>
              </a:rPr>
              <a:t>Football</a:t>
            </a:r>
            <a:r>
              <a:rPr lang="en-US" altLang="en-US" sz="2800" dirty="0">
                <a:latin typeface="+mj-lt"/>
              </a:rPr>
              <a:t>) and (Theatre, Theatre</a:t>
            </a:r>
            <a:r>
              <a:rPr lang="en-US" altLang="en-US" sz="2800" dirty="0" smtClean="0">
                <a:latin typeface="+mj-lt"/>
              </a:rPr>
              <a:t>)</a:t>
            </a:r>
          </a:p>
          <a:p>
            <a:pPr eaLnBrk="1" hangingPunct="1"/>
            <a:r>
              <a:rPr lang="en-US" altLang="en-US" sz="2800" dirty="0">
                <a:latin typeface="+mj-lt"/>
              </a:rPr>
              <a:t>For Player 1 Football is a best response to Player 2 playing Football. For Player 2 Football is a best response to Player 2 playing Football.</a:t>
            </a:r>
          </a:p>
          <a:p>
            <a:pPr eaLnBrk="1" hangingPunct="1"/>
            <a:r>
              <a:rPr lang="en-US" altLang="en-US" sz="2800" dirty="0" smtClean="0">
                <a:latin typeface="+mj-lt"/>
              </a:rPr>
              <a:t>For Player 1 Theatre is a best response to Player 2 playing Theatre. For Player 2 Theatre is a best response to Player 2 playing Theatre.</a:t>
            </a:r>
          </a:p>
          <a:p>
            <a:pPr eaLnBrk="1" hangingPunct="1"/>
            <a:endParaRPr lang="en-US" altLang="en-US" sz="2800" dirty="0" smtClean="0">
              <a:latin typeface="+mj-lt"/>
            </a:endParaRPr>
          </a:p>
          <a:p>
            <a:pPr eaLnBrk="1" hangingPunct="1"/>
            <a:endParaRPr lang="en-US" alt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201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1384"/>
            <a:ext cx="9144000" cy="72072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b="1" dirty="0" smtClean="0"/>
              <a:t>Example 3: Matching Pennies</a:t>
            </a:r>
            <a:endParaRPr lang="en-US" altLang="en-US" sz="3600" b="1" dirty="0" smtClean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  <p:graphicFrame>
        <p:nvGraphicFramePr>
          <p:cNvPr id="196612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2961932"/>
              </p:ext>
            </p:extLst>
          </p:nvPr>
        </p:nvGraphicFramePr>
        <p:xfrm>
          <a:off x="827088" y="836613"/>
          <a:ext cx="7631112" cy="2305052"/>
        </p:xfrm>
        <a:graphic>
          <a:graphicData uri="http://schemas.openxmlformats.org/drawingml/2006/table">
            <a:tbl>
              <a:tblPr/>
              <a:tblGrid>
                <a:gridCol w="14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Player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Head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Tail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Player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Head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Tail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-1,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,-1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8703" name="Rectangle 31"/>
          <p:cNvSpPr>
            <a:spLocks noChangeArrowheads="1"/>
          </p:cNvSpPr>
          <p:nvPr/>
        </p:nvSpPr>
        <p:spPr bwMode="auto">
          <a:xfrm>
            <a:off x="901700" y="3349625"/>
            <a:ext cx="79898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 dirty="0">
                <a:latin typeface="+mj-lt"/>
              </a:rPr>
              <a:t>There is no Nash </a:t>
            </a:r>
            <a:r>
              <a:rPr lang="en-US" altLang="en-US" sz="2800" dirty="0" smtClean="0">
                <a:latin typeface="+mj-lt"/>
              </a:rPr>
              <a:t>equilibrium</a:t>
            </a:r>
            <a:endParaRPr lang="en-US" alt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062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0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72072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3600" b="1" dirty="0" smtClean="0"/>
              <a:t>Example 4: “Stag-Hunt”</a:t>
            </a:r>
            <a:endParaRPr lang="en-US" altLang="en-US" sz="3600" b="1" dirty="0" smtClean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  <p:graphicFrame>
        <p:nvGraphicFramePr>
          <p:cNvPr id="198660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30658880"/>
              </p:ext>
            </p:extLst>
          </p:nvPr>
        </p:nvGraphicFramePr>
        <p:xfrm>
          <a:off x="827088" y="836613"/>
          <a:ext cx="7631112" cy="2305052"/>
        </p:xfrm>
        <a:graphic>
          <a:graphicData uri="http://schemas.openxmlformats.org/drawingml/2006/table">
            <a:tbl>
              <a:tblPr/>
              <a:tblGrid>
                <a:gridCol w="1455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8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        Player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0000" marR="90000" marT="46800" marB="46800" anchor="ctr" anchorCtr="1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Stag 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Hare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Player 1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Stag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0,1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Hare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1,0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</a:t>
                      </a:r>
                      <a:r>
                        <a:rPr kumimoji="0" lang="en-GB" sz="2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901700" y="3349625"/>
            <a:ext cx="7989888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2800" dirty="0">
                <a:latin typeface="+mj-lt"/>
              </a:rPr>
              <a:t>There are two equilibria:</a:t>
            </a:r>
          </a:p>
          <a:p>
            <a:pPr eaLnBrk="1" hangingPunct="1"/>
            <a:r>
              <a:rPr lang="en-US" altLang="en-US" sz="2800" dirty="0">
                <a:latin typeface="+mj-lt"/>
              </a:rPr>
              <a:t>(Stag, Stag) and (Hare, Hare)</a:t>
            </a:r>
          </a:p>
          <a:p>
            <a:pPr lvl="1" eaLnBrk="1" hangingPunct="1"/>
            <a:endParaRPr lang="en-US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55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Definition of a game</a:t>
            </a:r>
            <a:endParaRPr lang="en-GB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 smtClean="0"/>
              <a:t>A game is a formal representation in which a number of agents interact in a setting of strategic interdependence. By that, we mean that each individual’s welfare depends not only on her own actions but also on the actions of the other individuals.</a:t>
            </a:r>
          </a:p>
          <a:p>
            <a:pPr marL="0" indent="0" algn="just">
              <a:buNone/>
            </a:pPr>
            <a:r>
              <a:rPr lang="en-GB" sz="2800" dirty="0" smtClean="0"/>
              <a:t>Moreover the actions that are best for her to take may depend on what she expect the other players to do 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6188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20725"/>
          </a:xfrm>
        </p:spPr>
        <p:txBody>
          <a:bodyPr/>
          <a:lstStyle/>
          <a:p>
            <a:pPr eaLnBrk="1" hangingPunct="1"/>
            <a:r>
              <a:rPr lang="en-GB" altLang="en-US" sz="2800" b="1" dirty="0" smtClean="0"/>
              <a:t>Example 5: Public good game</a:t>
            </a:r>
            <a:endParaRPr lang="en-US" altLang="en-US" sz="2800" b="1" dirty="0" smtClean="0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727" name="Rectangle 31"/>
              <p:cNvSpPr>
                <a:spLocks noChangeArrowheads="1"/>
              </p:cNvSpPr>
              <p:nvPr/>
            </p:nvSpPr>
            <p:spPr bwMode="auto">
              <a:xfrm>
                <a:off x="0" y="836612"/>
                <a:ext cx="9144000" cy="57607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This is an example of a game with continuous strategies</a:t>
                </a:r>
              </a:p>
              <a:p>
                <a:pPr marL="457200" lvl="1" indent="0" algn="just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Two individuals are endowed with 10 pounds.  </a:t>
                </a:r>
              </a:p>
              <a:p>
                <a:pPr marL="457200" lvl="1" indent="0" algn="just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They can contribute to a public good by delivering any amount of money out of their endowment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alt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altLang="en-US" sz="2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alt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alt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en-US" sz="2400" dirty="0" smtClean="0">
                    <a:latin typeface="+mn-lt"/>
                  </a:rPr>
                  <a:t>)</a:t>
                </a: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For each individual the value of the public good is given by the sum of the contributions multiplied by 0.7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altLang="en-US" sz="2400" b="0" i="1" smtClean="0">
                          <a:latin typeface="Cambria Math" panose="02040503050406030204" pitchFamily="18" charset="0"/>
                        </a:rPr>
                        <m:t>=0.7</m:t>
                      </m:r>
                      <m:d>
                        <m:dPr>
                          <m:ctrlP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en-US" sz="2400" dirty="0" smtClean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Payoff of player 1 = </a:t>
                </a: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= Endowment – contribution + value of the public good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altLang="en-US" sz="2400" b="0" i="1" smtClean="0">
                          <a:latin typeface="Cambria Math" panose="02040503050406030204" pitchFamily="18" charset="0"/>
                        </a:rPr>
                        <m:t>=10−</m:t>
                      </m:r>
                      <m:sSub>
                        <m:sSubPr>
                          <m:ctrlP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alt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alt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en-US" sz="2400" b="0" i="1" smtClean="0">
                          <a:latin typeface="Cambria Math" panose="02040503050406030204" pitchFamily="18" charset="0"/>
                        </a:rPr>
                        <m:t>10−</m:t>
                      </m:r>
                      <m:sSub>
                        <m:sSubPr>
                          <m:ctrlP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altLang="en-US" sz="2400" b="0" i="1" smtClean="0">
                          <a:latin typeface="Cambria Math" panose="02040503050406030204" pitchFamily="18" charset="0"/>
                        </a:rPr>
                        <m:t>+0.7</m:t>
                      </m:r>
                      <m:d>
                        <m:d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en-US" sz="2400" dirty="0" smtClean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>
                    <a:latin typeface="+mn-lt"/>
                  </a:rPr>
                  <a:t>Payoff of player </a:t>
                </a:r>
                <a:r>
                  <a:rPr lang="en-US" altLang="en-US" sz="2400" dirty="0" smtClean="0">
                    <a:latin typeface="+mn-lt"/>
                  </a:rPr>
                  <a:t>2 </a:t>
                </a:r>
                <a:r>
                  <a:rPr lang="en-US" altLang="en-US" sz="2400" dirty="0">
                    <a:latin typeface="+mn-lt"/>
                  </a:rPr>
                  <a:t>= </a:t>
                </a: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>
                    <a:latin typeface="+mn-lt"/>
                  </a:rPr>
                  <a:t>= Endowment – contribution + value of the public good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altLang="en-US" sz="2400" i="1">
                          <a:latin typeface="Cambria Math" panose="02040503050406030204" pitchFamily="18" charset="0"/>
                        </a:rPr>
                        <m:t>=10−</m:t>
                      </m:r>
                      <m:sSub>
                        <m:sSub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altLang="en-US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altLang="en-US" sz="2400" i="1">
                          <a:latin typeface="Cambria Math" panose="02040503050406030204" pitchFamily="18" charset="0"/>
                        </a:rPr>
                        <m:t>=10−</m:t>
                      </m:r>
                      <m:sSub>
                        <m:sSub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alt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altLang="en-US" sz="2400" i="1">
                          <a:latin typeface="Cambria Math" panose="02040503050406030204" pitchFamily="18" charset="0"/>
                        </a:rPr>
                        <m:t>+0.7</m:t>
                      </m:r>
                      <m:d>
                        <m:d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+ </m:t>
                          </m:r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en-US" sz="2400" dirty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endParaRPr lang="en-US" altLang="en-US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29727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836612"/>
                <a:ext cx="9144000" cy="5760740"/>
              </a:xfrm>
              <a:prstGeom prst="rect">
                <a:avLst/>
              </a:prstGeom>
              <a:blipFill rotWithShape="0">
                <a:blip r:embed="rId3"/>
                <a:stretch>
                  <a:fillRect t="-847" r="-1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88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u="sn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727" name="Rectangle 31"/>
              <p:cNvSpPr>
                <a:spLocks noChangeArrowheads="1"/>
              </p:cNvSpPr>
              <p:nvPr/>
            </p:nvSpPr>
            <p:spPr bwMode="auto">
              <a:xfrm>
                <a:off x="72008" y="116632"/>
                <a:ext cx="8676456" cy="6480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342900" indent="-342900"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marL="457200" lvl="1" indent="0" eaLnBrk="1" hangingPunct="1">
                  <a:buNone/>
                </a:pPr>
                <a:r>
                  <a:rPr lang="en-GB" altLang="en-US" sz="2400" dirty="0" smtClean="0">
                    <a:latin typeface="+mn-lt"/>
                  </a:rPr>
                  <a:t>The best response of</a:t>
                </a:r>
                <a:r>
                  <a:rPr lang="en-US" altLang="en-US" sz="2400" dirty="0">
                    <a:latin typeface="+mn-lt"/>
                  </a:rPr>
                  <a:t> </a:t>
                </a:r>
                <a:r>
                  <a:rPr lang="en-US" altLang="en-US" sz="2400" dirty="0" smtClean="0">
                    <a:latin typeface="+mn-lt"/>
                  </a:rPr>
                  <a:t>player 1 is given by the solution of the problem: 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altLang="en-US" sz="24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=10−</m:t>
                          </m:r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+0.7</m:t>
                          </m:r>
                          <m:d>
                            <m:d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400" dirty="0" smtClean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FOCs are: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en-US" sz="2400" b="0" i="1" smtClean="0">
                          <a:latin typeface="Cambria Math" panose="02040503050406030204" pitchFamily="18" charset="0"/>
                        </a:rPr>
                        <m:t>−1+0.7&lt;0</m:t>
                      </m:r>
                    </m:oMath>
                  </m:oMathPara>
                </a14:m>
                <a:endParaRPr lang="en-US" altLang="en-US" sz="2400" dirty="0" smtClean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Then player 1’s best response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alt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en-US" sz="240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en-US" sz="2400" dirty="0" smtClean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GB" altLang="en-US" sz="2400" dirty="0">
                    <a:latin typeface="+mn-lt"/>
                  </a:rPr>
                  <a:t>The best response of</a:t>
                </a:r>
                <a:r>
                  <a:rPr lang="en-US" altLang="en-US" sz="2400" dirty="0">
                    <a:latin typeface="+mn-lt"/>
                  </a:rPr>
                  <a:t> player </a:t>
                </a:r>
                <a:r>
                  <a:rPr lang="en-US" altLang="en-US" sz="2400" dirty="0" smtClean="0">
                    <a:latin typeface="+mn-lt"/>
                  </a:rPr>
                  <a:t>2 </a:t>
                </a:r>
                <a:r>
                  <a:rPr lang="en-US" altLang="en-US" sz="2400" dirty="0">
                    <a:latin typeface="+mn-lt"/>
                  </a:rPr>
                  <a:t>is given by the solution of the problem: 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alt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altLang="en-US" sz="240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alt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b>
                              <m:r>
                                <a:rPr lang="en-GB" alt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=10−</m:t>
                          </m:r>
                          <m:sSub>
                            <m:sSub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alt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altLang="en-US" sz="2400" i="1">
                              <a:latin typeface="Cambria Math" panose="02040503050406030204" pitchFamily="18" charset="0"/>
                            </a:rPr>
                            <m:t>+0.7</m:t>
                          </m:r>
                          <m:d>
                            <m:dPr>
                              <m:ctrlP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altLang="en-US" sz="2400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alt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altLang="en-US" sz="2400" dirty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>
                    <a:latin typeface="+mn-lt"/>
                  </a:rPr>
                  <a:t>FOCs are:</a:t>
                </a:r>
              </a:p>
              <a:p>
                <a:pPr marL="457200" lvl="1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en-US" sz="2400" i="1">
                          <a:latin typeface="Cambria Math" panose="02040503050406030204" pitchFamily="18" charset="0"/>
                        </a:rPr>
                        <m:t>−1+0.7&lt;0</m:t>
                      </m:r>
                    </m:oMath>
                  </m:oMathPara>
                </a14:m>
                <a:endParaRPr lang="en-US" altLang="en-US" sz="2400" dirty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>
                    <a:latin typeface="+mn-lt"/>
                  </a:rPr>
                  <a:t>Then player </a:t>
                </a:r>
                <a:r>
                  <a:rPr lang="en-US" altLang="en-US" sz="2400" dirty="0" smtClean="0">
                    <a:latin typeface="+mn-lt"/>
                  </a:rPr>
                  <a:t>2’s </a:t>
                </a:r>
                <a:r>
                  <a:rPr lang="en-US" altLang="en-US" sz="2400" dirty="0">
                    <a:latin typeface="+mn-lt"/>
                  </a:rPr>
                  <a:t>best response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4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alt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en-US" sz="2400" i="1" dirty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en-US" sz="2400" dirty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Unique Nash  equilibrium: both individuals contribute by 0</a:t>
                </a:r>
                <a:endParaRPr lang="en-US" altLang="en-US" sz="2400" dirty="0">
                  <a:latin typeface="+mn-lt"/>
                </a:endParaRPr>
              </a:p>
              <a:p>
                <a:pPr marL="457200" lvl="1" indent="0" eaLnBrk="1" hangingPunct="1">
                  <a:buNone/>
                </a:pPr>
                <a:r>
                  <a:rPr lang="en-US" altLang="en-US" sz="2400" dirty="0" smtClean="0">
                    <a:latin typeface="+mn-lt"/>
                  </a:rPr>
                  <a:t>But the efficient outcome is both contributing by 10</a:t>
                </a:r>
              </a:p>
            </p:txBody>
          </p:sp>
        </mc:Choice>
        <mc:Fallback xmlns="">
          <p:sp>
            <p:nvSpPr>
              <p:cNvPr id="29727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008" y="116632"/>
                <a:ext cx="8676456" cy="6480720"/>
              </a:xfrm>
              <a:prstGeom prst="rect">
                <a:avLst/>
              </a:prstGeom>
              <a:blipFill rotWithShape="0">
                <a:blip r:embed="rId3"/>
                <a:stretch>
                  <a:fillRect t="-75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028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lang="en-GB" sz="3200" b="1" dirty="0" smtClean="0">
                <a:latin typeface="Arial" pitchFamily="34" charset="0"/>
                <a:cs typeface="Arial" pitchFamily="34" charset="0"/>
              </a:rPr>
              <a:t>Definition:</a:t>
            </a:r>
            <a:br>
              <a:rPr lang="en-GB" sz="3200" b="1" dirty="0" smtClean="0">
                <a:latin typeface="Arial" pitchFamily="34" charset="0"/>
                <a:cs typeface="Arial" pitchFamily="34" charset="0"/>
              </a:rPr>
            </a:br>
            <a:r>
              <a:rPr lang="en-GB" sz="3200" b="1" dirty="0" err="1" smtClean="0">
                <a:latin typeface="Arial" pitchFamily="34" charset="0"/>
                <a:cs typeface="Arial" pitchFamily="34" charset="0"/>
              </a:rPr>
              <a:t>Subgame</a:t>
            </a:r>
            <a:r>
              <a:rPr lang="en-GB" sz="3200" b="1" dirty="0" smtClean="0">
                <a:latin typeface="Arial" pitchFamily="34" charset="0"/>
                <a:cs typeface="Arial" pitchFamily="34" charset="0"/>
              </a:rPr>
              <a:t> perfect Nash equilibrium</a:t>
            </a:r>
            <a:endParaRPr lang="en-GB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40768"/>
            <a:ext cx="7772400" cy="43951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A Nash equilibrium is </a:t>
            </a:r>
            <a:r>
              <a:rPr lang="en-GB" sz="2800" dirty="0" err="1" smtClean="0">
                <a:latin typeface="Calibri" pitchFamily="34" charset="0"/>
              </a:rPr>
              <a:t>subgame</a:t>
            </a:r>
            <a:r>
              <a:rPr lang="en-GB" sz="2800" dirty="0" smtClean="0">
                <a:latin typeface="Calibri" pitchFamily="34" charset="0"/>
              </a:rPr>
              <a:t> perfect (Nash equilibrium) if the players’ strategies constitute a Nash equilibrium in every </a:t>
            </a:r>
            <a:r>
              <a:rPr lang="en-GB" sz="2800" dirty="0" err="1" smtClean="0">
                <a:latin typeface="Calibri" pitchFamily="34" charset="0"/>
              </a:rPr>
              <a:t>subgame</a:t>
            </a:r>
            <a:r>
              <a:rPr lang="en-GB" sz="2800" dirty="0" smtClean="0">
                <a:latin typeface="Calibri" pitchFamily="34" charset="0"/>
              </a:rPr>
              <a:t>.</a:t>
            </a:r>
          </a:p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(</a:t>
            </a:r>
            <a:r>
              <a:rPr lang="en-GB" sz="2800" dirty="0" err="1" smtClean="0">
                <a:latin typeface="Calibri" pitchFamily="34" charset="0"/>
              </a:rPr>
              <a:t>Selten</a:t>
            </a:r>
            <a:r>
              <a:rPr lang="en-GB" sz="2800" dirty="0" smtClean="0">
                <a:latin typeface="Calibri" pitchFamily="34" charset="0"/>
              </a:rPr>
              <a:t> 1965)</a:t>
            </a:r>
          </a:p>
          <a:p>
            <a:pPr algn="just">
              <a:buNone/>
            </a:pPr>
            <a:endParaRPr lang="en-GB" sz="2800" dirty="0">
              <a:latin typeface="Calibri" pitchFamily="34" charset="0"/>
            </a:endParaRPr>
          </a:p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Note that every finite sequential game of complete information has at least one </a:t>
            </a:r>
            <a:r>
              <a:rPr lang="en-GB" sz="2800" dirty="0" err="1" smtClean="0">
                <a:latin typeface="Calibri" pitchFamily="34" charset="0"/>
              </a:rPr>
              <a:t>subgame</a:t>
            </a:r>
            <a:r>
              <a:rPr lang="en-GB" sz="2800" dirty="0" smtClean="0">
                <a:latin typeface="Calibri" pitchFamily="34" charset="0"/>
              </a:rPr>
              <a:t> perfect Nash equilibrium</a:t>
            </a:r>
          </a:p>
          <a:p>
            <a:pPr algn="just">
              <a:buNone/>
            </a:pPr>
            <a:endParaRPr lang="en-GB" sz="2800" dirty="0">
              <a:latin typeface="Calibri" pitchFamily="34" charset="0"/>
            </a:endParaRPr>
          </a:p>
          <a:p>
            <a:pPr algn="just">
              <a:buNone/>
            </a:pPr>
            <a:r>
              <a:rPr lang="en-GB" sz="2800" dirty="0" smtClean="0">
                <a:latin typeface="Calibri" pitchFamily="34" charset="0"/>
              </a:rPr>
              <a:t>We can find all </a:t>
            </a:r>
            <a:r>
              <a:rPr lang="en-GB" sz="2800" dirty="0" err="1" smtClean="0">
                <a:latin typeface="Calibri" pitchFamily="34" charset="0"/>
              </a:rPr>
              <a:t>subgame</a:t>
            </a:r>
            <a:r>
              <a:rPr lang="en-GB" sz="2800" dirty="0" smtClean="0">
                <a:latin typeface="Calibri" pitchFamily="34" charset="0"/>
              </a:rPr>
              <a:t> perfect NE using backward induction</a:t>
            </a:r>
            <a:endParaRPr lang="en-GB" sz="280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BC247-AB81-4FBB-982D-E30CE987A3A2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25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60648"/>
            <a:ext cx="7772400" cy="792088"/>
          </a:xfrm>
        </p:spPr>
        <p:txBody>
          <a:bodyPr>
            <a:noAutofit/>
          </a:bodyPr>
          <a:lstStyle/>
          <a:p>
            <a:pPr eaLnBrk="1" hangingPunct="1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Backward Induction in dynamic games of perfect information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43</a:t>
            </a:fld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124917"/>
            <a:ext cx="8567043" cy="5832475"/>
          </a:xfrm>
        </p:spPr>
        <p:txBody>
          <a:bodyPr>
            <a:noAutofit/>
          </a:bodyPr>
          <a:lstStyle/>
          <a:p>
            <a:pPr algn="just" eaLnBrk="1" hangingPunct="1"/>
            <a:r>
              <a:rPr lang="en-US" sz="2800" b="1" dirty="0" smtClean="0"/>
              <a:t>Procedure:	</a:t>
            </a:r>
          </a:p>
          <a:p>
            <a:pPr lvl="1" algn="just" eaLnBrk="1" hangingPunct="1"/>
            <a:r>
              <a:rPr lang="en-US" dirty="0" smtClean="0"/>
              <a:t>We start at the end of the trees</a:t>
            </a:r>
          </a:p>
          <a:p>
            <a:pPr lvl="1" algn="just" eaLnBrk="1" hangingPunct="1"/>
            <a:r>
              <a:rPr lang="en-US" dirty="0" smtClean="0"/>
              <a:t>first find the optimal actions of the last player to move</a:t>
            </a:r>
          </a:p>
          <a:p>
            <a:pPr lvl="1" algn="just" eaLnBrk="1" hangingPunct="1"/>
            <a:r>
              <a:rPr lang="en-US" dirty="0" smtClean="0"/>
              <a:t>then taking these actions as given, find the optimal actions  of the second last player to move</a:t>
            </a:r>
          </a:p>
          <a:p>
            <a:pPr lvl="1" algn="just" eaLnBrk="1" hangingPunct="1"/>
            <a:r>
              <a:rPr lang="en-US" dirty="0" smtClean="0"/>
              <a:t>continue working backwards</a:t>
            </a:r>
          </a:p>
          <a:p>
            <a:pPr algn="just" eaLnBrk="1" hangingPunct="1"/>
            <a:r>
              <a:rPr lang="en-US" sz="2800" dirty="0" smtClean="0"/>
              <a:t>If in each decision node there is only one optimal action, this procedure leads to a </a:t>
            </a:r>
            <a:r>
              <a:rPr lang="en-US" sz="2800" b="1" dirty="0" smtClean="0"/>
              <a:t>Unique </a:t>
            </a:r>
            <a:r>
              <a:rPr lang="en-US" sz="2800" b="1" dirty="0" err="1" smtClean="0"/>
              <a:t>Subgame</a:t>
            </a:r>
            <a:r>
              <a:rPr lang="en-US" sz="2800" b="1" dirty="0" smtClean="0"/>
              <a:t> Perfect Nash equilibrium</a:t>
            </a: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566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256584"/>
          </a:xfrm>
        </p:spPr>
        <p:txBody>
          <a:bodyPr/>
          <a:lstStyle/>
          <a:p>
            <a:r>
              <a:rPr lang="en-GB" sz="2800" dirty="0" smtClean="0"/>
              <a:t>Player 1 choose action </a:t>
            </a:r>
            <a:r>
              <a:rPr lang="en-GB" sz="2800" i="1" dirty="0" smtClean="0"/>
              <a:t>a</a:t>
            </a:r>
            <a:r>
              <a:rPr lang="en-GB" sz="2800" i="1" baseline="-25000" dirty="0" smtClean="0"/>
              <a:t>1</a:t>
            </a:r>
            <a:r>
              <a:rPr lang="en-GB" sz="2800" dirty="0" smtClean="0"/>
              <a:t> from the set A</a:t>
            </a:r>
            <a:r>
              <a:rPr lang="en-GB" sz="2800" baseline="-25000" dirty="0" smtClean="0"/>
              <a:t>1</a:t>
            </a:r>
            <a:r>
              <a:rPr lang="en-GB" sz="2800" dirty="0" smtClean="0"/>
              <a:t>={Left, Right}</a:t>
            </a:r>
            <a:endParaRPr lang="en-GB" sz="2800" baseline="-25000" dirty="0" smtClean="0"/>
          </a:p>
          <a:p>
            <a:r>
              <a:rPr lang="en-GB" sz="2800" dirty="0" smtClean="0"/>
              <a:t>Player 2 observes </a:t>
            </a:r>
            <a:r>
              <a:rPr lang="en-GB" sz="2800" i="1" dirty="0" smtClean="0"/>
              <a:t>a</a:t>
            </a:r>
            <a:r>
              <a:rPr lang="en-GB" sz="2800" i="1" baseline="-25000" dirty="0" smtClean="0"/>
              <a:t>1 </a:t>
            </a:r>
            <a:r>
              <a:rPr lang="en-GB" sz="2800" dirty="0" smtClean="0"/>
              <a:t> and choose an action </a:t>
            </a:r>
            <a:r>
              <a:rPr lang="en-GB" sz="2800" i="1" dirty="0" smtClean="0"/>
              <a:t>a</a:t>
            </a:r>
            <a:r>
              <a:rPr lang="en-GB" sz="2800" i="1" baseline="-25000" dirty="0" smtClean="0"/>
              <a:t>2</a:t>
            </a:r>
            <a:r>
              <a:rPr lang="en-GB" sz="2800" dirty="0" smtClean="0"/>
              <a:t> from the set A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={l, r}</a:t>
            </a:r>
          </a:p>
          <a:p>
            <a:r>
              <a:rPr lang="en-GB" sz="2800" dirty="0" smtClean="0"/>
              <a:t>Payoffs are </a:t>
            </a:r>
            <a:r>
              <a:rPr lang="en-GB" sz="2800" i="1" dirty="0" smtClean="0"/>
              <a:t>u</a:t>
            </a:r>
            <a:r>
              <a:rPr lang="en-GB" sz="2800" i="1" baseline="-25000" dirty="0" smtClean="0"/>
              <a:t>1</a:t>
            </a:r>
            <a:r>
              <a:rPr lang="en-GB" sz="2800" i="1" dirty="0" smtClean="0"/>
              <a:t>(a</a:t>
            </a:r>
            <a:r>
              <a:rPr lang="en-GB" sz="2800" i="1" baseline="-25000" dirty="0" smtClean="0"/>
              <a:t>1</a:t>
            </a:r>
            <a:r>
              <a:rPr lang="en-GB" sz="2800" i="1" dirty="0" smtClean="0"/>
              <a:t>, a</a:t>
            </a:r>
            <a:r>
              <a:rPr lang="en-GB" sz="2800" i="1" baseline="-25000" dirty="0" smtClean="0"/>
              <a:t>2</a:t>
            </a:r>
            <a:r>
              <a:rPr lang="en-GB" sz="2800" i="1" dirty="0" smtClean="0"/>
              <a:t>) </a:t>
            </a:r>
            <a:r>
              <a:rPr lang="en-GB" sz="2800" dirty="0" smtClean="0"/>
              <a:t>and </a:t>
            </a:r>
            <a:r>
              <a:rPr lang="en-GB" sz="2800" i="1" dirty="0" smtClean="0"/>
              <a:t>u</a:t>
            </a:r>
            <a:r>
              <a:rPr lang="en-GB" sz="2800" i="1" baseline="-25000" dirty="0" smtClean="0"/>
              <a:t>2</a:t>
            </a:r>
            <a:r>
              <a:rPr lang="en-GB" sz="2800" i="1" dirty="0" smtClean="0"/>
              <a:t>(a</a:t>
            </a:r>
            <a:r>
              <a:rPr lang="en-GB" sz="2800" i="1" baseline="-25000" dirty="0" smtClean="0"/>
              <a:t>1</a:t>
            </a:r>
            <a:r>
              <a:rPr lang="en-GB" sz="2800" i="1" dirty="0" smtClean="0"/>
              <a:t>, a</a:t>
            </a:r>
            <a:r>
              <a:rPr lang="en-GB" sz="2800" i="1" baseline="-25000" dirty="0" smtClean="0"/>
              <a:t>2</a:t>
            </a:r>
            <a:r>
              <a:rPr lang="en-GB" sz="2800" i="1" dirty="0" smtClean="0"/>
              <a:t>)</a:t>
            </a:r>
            <a:endParaRPr lang="en-GB" sz="28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44</a:t>
            </a:fld>
            <a:endParaRPr lang="de-DE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H="1">
            <a:off x="3419475" y="3429000"/>
            <a:ext cx="865188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4284663" y="3429000"/>
            <a:ext cx="792162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500563" y="32131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916238" y="3789363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Left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932363" y="3789363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Right</a:t>
            </a: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H="1">
            <a:off x="2843213" y="4581525"/>
            <a:ext cx="5762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3419475" y="4581525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>
            <a:off x="4572000" y="4581525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>
            <a:off x="5076825" y="4581525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2124075" y="43656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Player 2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5219700" y="43656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262731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l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auto">
          <a:xfrm>
            <a:off x="4427538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l</a:t>
            </a:r>
          </a:p>
        </p:txBody>
      </p:sp>
      <p:sp>
        <p:nvSpPr>
          <p:cNvPr id="23" name="Text Box 18"/>
          <p:cNvSpPr txBox="1">
            <a:spLocks noChangeArrowheads="1"/>
          </p:cNvSpPr>
          <p:nvPr/>
        </p:nvSpPr>
        <p:spPr bwMode="auto">
          <a:xfrm>
            <a:off x="3708400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5580063" y="494188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2051050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</a:t>
            </a:r>
            <a:r>
              <a:rPr lang="en-GB" baseline="-25000" dirty="0"/>
              <a:t>1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  <a:p>
            <a:r>
              <a:rPr lang="en-GB" dirty="0"/>
              <a:t>U</a:t>
            </a:r>
            <a:r>
              <a:rPr lang="en-GB" baseline="-25000" dirty="0"/>
              <a:t>2</a:t>
            </a:r>
            <a:r>
              <a:rPr lang="en-GB" dirty="0"/>
              <a:t>(</a:t>
            </a:r>
            <a:r>
              <a:rPr lang="en-GB" dirty="0" err="1"/>
              <a:t>L,l</a:t>
            </a:r>
            <a:r>
              <a:rPr lang="en-GB" dirty="0"/>
              <a:t>)</a:t>
            </a: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31321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(L,r)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(L,r)</a:t>
            </a:r>
          </a:p>
        </p:txBody>
      </p:sp>
      <p:sp>
        <p:nvSpPr>
          <p:cNvPr id="27" name="Text Box 22"/>
          <p:cNvSpPr txBox="1">
            <a:spLocks noChangeArrowheads="1"/>
          </p:cNvSpPr>
          <p:nvPr/>
        </p:nvSpPr>
        <p:spPr bwMode="auto">
          <a:xfrm>
            <a:off x="4211638" y="5661025"/>
            <a:ext cx="122396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(R,l)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(R,l)</a:t>
            </a:r>
          </a:p>
        </p:txBody>
      </p:sp>
      <p:sp>
        <p:nvSpPr>
          <p:cNvPr id="28" name="Text Box 23"/>
          <p:cNvSpPr txBox="1">
            <a:spLocks noChangeArrowheads="1"/>
          </p:cNvSpPr>
          <p:nvPr/>
        </p:nvSpPr>
        <p:spPr bwMode="auto">
          <a:xfrm>
            <a:off x="5292725" y="5661025"/>
            <a:ext cx="122396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U</a:t>
            </a:r>
            <a:r>
              <a:rPr lang="en-GB" baseline="-25000"/>
              <a:t>1</a:t>
            </a:r>
            <a:r>
              <a:rPr lang="en-GB"/>
              <a:t>(R,r)</a:t>
            </a:r>
          </a:p>
          <a:p>
            <a:r>
              <a:rPr lang="en-GB"/>
              <a:t>U</a:t>
            </a:r>
            <a:r>
              <a:rPr lang="en-GB" baseline="-25000"/>
              <a:t>2</a:t>
            </a:r>
            <a:r>
              <a:rPr lang="en-GB"/>
              <a:t>(R,r)</a:t>
            </a:r>
          </a:p>
        </p:txBody>
      </p:sp>
    </p:spTree>
    <p:extLst>
      <p:ext uri="{BB962C8B-B14F-4D97-AF65-F5344CB8AC3E}">
        <p14:creationId xmlns:p14="http://schemas.microsoft.com/office/powerpoint/2010/main" val="263823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6024" y="980728"/>
                <a:ext cx="8748464" cy="5472608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GB" sz="2800" dirty="0" smtClean="0"/>
                  <a:t>When Player 2 gets the move, she observes player’s 1 action </a:t>
                </a:r>
                <a:r>
                  <a:rPr lang="en-GB" sz="2800" i="1" dirty="0" smtClean="0"/>
                  <a:t>a</a:t>
                </a:r>
                <a:r>
                  <a:rPr lang="en-GB" sz="2800" i="1" baseline="-25000" dirty="0" smtClean="0"/>
                  <a:t>1 </a:t>
                </a:r>
                <a:r>
                  <a:rPr lang="en-GB" sz="2800" dirty="0" smtClean="0"/>
                  <a:t>and faces the following problem</a:t>
                </a:r>
                <a:endParaRPr lang="en-GB" sz="2800" i="1" dirty="0" smtClean="0"/>
              </a:p>
              <a:p>
                <a:pPr algn="ctr">
                  <a:buNone/>
                </a:pPr>
                <a:endParaRPr lang="en-GB" sz="2800" i="1" dirty="0" smtClean="0"/>
              </a:p>
              <a:p>
                <a:pPr algn="ctr">
                  <a:buNone/>
                </a:pPr>
                <a:endParaRPr lang="en-GB" sz="2800" i="1" dirty="0" smtClean="0"/>
              </a:p>
              <a:p>
                <a:pPr algn="just"/>
                <a:r>
                  <a:rPr lang="en-GB" sz="2800" dirty="0" smtClean="0"/>
                  <a:t>Solving this problem, for each possible </a:t>
                </a:r>
                <a:r>
                  <a:rPr lang="en-GB" sz="2800" i="1" dirty="0" smtClean="0"/>
                  <a:t>a</a:t>
                </a:r>
                <a:r>
                  <a:rPr lang="en-GB" sz="2800" i="1" baseline="-25000" dirty="0" smtClean="0"/>
                  <a:t>1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GB" sz="2800" dirty="0" smtClean="0"/>
                  <a:t>A</a:t>
                </a:r>
                <a:r>
                  <a:rPr lang="en-GB" sz="2800" baseline="-25000" dirty="0" smtClean="0"/>
                  <a:t>1</a:t>
                </a:r>
                <a:r>
                  <a:rPr lang="en-GB" sz="2800" dirty="0" smtClean="0"/>
                  <a:t>, we get the best response of Player 2 to Player 1’s action.</a:t>
                </a:r>
              </a:p>
              <a:p>
                <a:pPr algn="just"/>
                <a:r>
                  <a:rPr lang="en-GB" sz="2800" dirty="0" smtClean="0"/>
                  <a:t>We denote it by R</a:t>
                </a:r>
                <a:r>
                  <a:rPr lang="en-GB" sz="2800" baseline="-25000" dirty="0" smtClean="0"/>
                  <a:t>2</a:t>
                </a:r>
                <a:r>
                  <a:rPr lang="en-GB" sz="2800" dirty="0" smtClean="0"/>
                  <a:t>(</a:t>
                </a:r>
                <a:r>
                  <a:rPr lang="en-GB" sz="2800" i="1" dirty="0" smtClean="0"/>
                  <a:t>a</a:t>
                </a:r>
                <a:r>
                  <a:rPr lang="en-GB" sz="2800" i="1" baseline="-25000" dirty="0" smtClean="0"/>
                  <a:t>1</a:t>
                </a:r>
                <a:r>
                  <a:rPr lang="en-GB" sz="2800" dirty="0" smtClean="0"/>
                  <a:t>) , the reaction function of Player 2.</a:t>
                </a:r>
              </a:p>
              <a:p>
                <a:pPr algn="just"/>
                <a:r>
                  <a:rPr lang="en-GB" sz="2800" dirty="0" smtClean="0"/>
                  <a:t>Player 1 can anticipate Player 2’s reaction, then Player 1’s problem is:</a:t>
                </a:r>
              </a:p>
              <a:p>
                <a:pPr algn="just">
                  <a:buNone/>
                </a:pPr>
                <a:r>
                  <a:rPr lang="en-GB" sz="2800" dirty="0" smtClean="0"/>
                  <a:t> </a:t>
                </a:r>
              </a:p>
              <a:p>
                <a:pPr algn="ctr">
                  <a:buNone/>
                </a:pPr>
                <a:endParaRPr lang="en-GB" sz="2800" i="1" dirty="0" smtClean="0"/>
              </a:p>
              <a:p>
                <a:pPr algn="just">
                  <a:buNone/>
                </a:pPr>
                <a:endParaRPr lang="en-GB" sz="2800" i="1" dirty="0" smtClean="0"/>
              </a:p>
              <a:p>
                <a:pPr algn="ctr">
                  <a:buNone/>
                </a:pPr>
                <a:endParaRPr lang="en-GB" sz="2800" i="1" dirty="0" smtClean="0"/>
              </a:p>
              <a:p>
                <a:pPr algn="ctr">
                  <a:buNone/>
                </a:pPr>
                <a:endParaRPr lang="en-GB" sz="2800" i="1" dirty="0" smtClean="0"/>
              </a:p>
              <a:p>
                <a:pPr algn="ctr">
                  <a:buNone/>
                </a:pPr>
                <a:endParaRPr lang="en-GB" sz="2800" i="1" dirty="0" smtClean="0"/>
              </a:p>
              <a:p>
                <a:pPr algn="ctr">
                  <a:buNone/>
                </a:pPr>
                <a:endParaRPr lang="en-GB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6024" y="980728"/>
                <a:ext cx="8748464" cy="5472608"/>
              </a:xfrm>
              <a:blipFill>
                <a:blip r:embed="rId3"/>
                <a:stretch>
                  <a:fillRect l="-1253" t="-1114" r="-13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45</a:t>
            </a:fld>
            <a:endParaRPr lang="de-DE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987824" y="2042145"/>
          <a:ext cx="2232248" cy="6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4" imgW="977760" imgH="291960" progId="Equation.3">
                  <p:embed/>
                </p:oleObj>
              </mc:Choice>
              <mc:Fallback>
                <p:oleObj name="Equation" r:id="rId4" imgW="9777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2042145"/>
                        <a:ext cx="2232248" cy="6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2" name="Object 4"/>
          <p:cNvGraphicFramePr>
            <a:graphicFrameLocks noChangeAspect="1"/>
          </p:cNvGraphicFramePr>
          <p:nvPr>
            <p:extLst/>
          </p:nvPr>
        </p:nvGraphicFramePr>
        <p:xfrm>
          <a:off x="3131840" y="5517232"/>
          <a:ext cx="27241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6" imgW="1193760" imgH="291960" progId="Equation.3">
                  <p:embed/>
                </p:oleObj>
              </mc:Choice>
              <mc:Fallback>
                <p:oleObj name="Equation" r:id="rId6" imgW="11937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5517232"/>
                        <a:ext cx="2724150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781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374441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en-GB" sz="2400" i="1" dirty="0" smtClean="0"/>
          </a:p>
          <a:p>
            <a:pPr algn="just"/>
            <a:r>
              <a:rPr lang="en-GB" sz="2800" dirty="0" smtClean="0"/>
              <a:t>The</a:t>
            </a:r>
            <a:r>
              <a:rPr lang="en-GB" sz="2800" i="1" dirty="0" smtClean="0"/>
              <a:t> </a:t>
            </a:r>
            <a:r>
              <a:rPr lang="en-GB" sz="2800" b="1" i="1" dirty="0" smtClean="0"/>
              <a:t>backwards induction outcome </a:t>
            </a:r>
            <a:r>
              <a:rPr lang="en-GB" sz="2800" dirty="0" smtClean="0"/>
              <a:t>is denoted by 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It is different from the description of the equilibrium</a:t>
            </a:r>
          </a:p>
          <a:p>
            <a:pPr algn="just"/>
            <a:r>
              <a:rPr lang="en-GB" sz="2800" dirty="0" smtClean="0"/>
              <a:t>To describe the Nash equilibrium we need to describe the equilibrium strategies:</a:t>
            </a:r>
          </a:p>
          <a:p>
            <a:pPr lvl="1" algn="just"/>
            <a:r>
              <a:rPr lang="en-GB" sz="2400" dirty="0" smtClean="0"/>
              <a:t>Action of Player 1 (Left or Right)</a:t>
            </a:r>
          </a:p>
          <a:p>
            <a:pPr lvl="1" algn="just"/>
            <a:r>
              <a:rPr lang="en-GB" sz="2400" dirty="0" smtClean="0"/>
              <a:t>Action of Player 2 after Left, action of player 2 after Right</a:t>
            </a:r>
          </a:p>
          <a:p>
            <a:pPr algn="just">
              <a:buNone/>
            </a:pPr>
            <a:endParaRPr lang="en-GB" sz="2400" i="1" dirty="0" smtClean="0"/>
          </a:p>
          <a:p>
            <a:pPr algn="ctr">
              <a:buNone/>
            </a:pPr>
            <a:endParaRPr lang="en-GB" sz="2400" i="1" dirty="0" smtClean="0"/>
          </a:p>
          <a:p>
            <a:pPr algn="just">
              <a:buNone/>
            </a:pPr>
            <a:endParaRPr lang="en-GB" sz="2400" dirty="0" smtClean="0"/>
          </a:p>
          <a:p>
            <a:pPr algn="ctr">
              <a:buNone/>
            </a:pPr>
            <a:endParaRPr lang="en-GB" sz="2400" i="1" dirty="0" smtClean="0"/>
          </a:p>
          <a:p>
            <a:pPr algn="ctr">
              <a:buNone/>
            </a:pPr>
            <a:endParaRPr lang="en-GB" sz="2400" i="1" dirty="0" smtClean="0"/>
          </a:p>
          <a:p>
            <a:pPr algn="ctr">
              <a:buNone/>
            </a:pPr>
            <a:endParaRPr lang="en-GB" sz="2400" i="1" dirty="0" smtClean="0"/>
          </a:p>
          <a:p>
            <a:pPr algn="ctr"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46</a:t>
            </a:fld>
            <a:endParaRPr lang="de-DE"/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3419872" y="1916832"/>
          <a:ext cx="17113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749160" imgH="228600" progId="Equation.3">
                  <p:embed/>
                </p:oleObj>
              </mc:Choice>
              <mc:Fallback>
                <p:oleObj name="Equation" r:id="rId3" imgW="749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1916832"/>
                        <a:ext cx="1711325" cy="522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819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908174"/>
            <a:ext cx="8278813" cy="1440706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Consider Player 2, the optimal action is accept</a:t>
            </a:r>
          </a:p>
          <a:p>
            <a:pPr eaLnBrk="1" hangingPunct="1"/>
            <a:r>
              <a:rPr lang="en-US" sz="2400" dirty="0" smtClean="0"/>
              <a:t>Taking “accept” as given, we see that (9,1) is the optimal action for player 1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2627313" y="3500438"/>
            <a:ext cx="936625" cy="223361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419475" y="23495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2916238" y="2636838"/>
            <a:ext cx="1727200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484438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(9,1)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H="1">
            <a:off x="2051050" y="4221163"/>
            <a:ext cx="865188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835150" y="45815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</a:t>
            </a: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2916238" y="4221163"/>
            <a:ext cx="8636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563938" y="45815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1835150" y="5445125"/>
            <a:ext cx="50323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9 </a:t>
            </a:r>
            <a:endParaRPr lang="en-GB" dirty="0" smtClean="0"/>
          </a:p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563938" y="54451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>
            <a:off x="4643438" y="2636838"/>
            <a:ext cx="187325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565150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(5,5)</a:t>
            </a:r>
          </a:p>
        </p:txBody>
      </p:sp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6373813" y="54451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5 </a:t>
            </a:r>
            <a:endParaRPr lang="en-GB" dirty="0" smtClean="0"/>
          </a:p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619250" y="3979863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47</a:t>
            </a:fld>
            <a:endParaRPr lang="de-DE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755650" y="-27384"/>
            <a:ext cx="7772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latin typeface="Arial" pitchFamily="34" charset="0"/>
                <a:cs typeface="Arial" pitchFamily="34" charset="0"/>
              </a:rPr>
              <a:t>Example: Mini Ultimatum Game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60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7384"/>
            <a:ext cx="7772400" cy="936625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The Ultimatum Game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764704"/>
            <a:ext cx="8964488" cy="1441450"/>
          </a:xfrm>
        </p:spPr>
        <p:txBody>
          <a:bodyPr>
            <a:normAutofit fontScale="92500"/>
          </a:bodyPr>
          <a:lstStyle/>
          <a:p>
            <a:pPr algn="just" eaLnBrk="1" hangingPunct="1"/>
            <a:r>
              <a:rPr lang="en-US" sz="2400" dirty="0" smtClean="0"/>
              <a:t>Proposer (Player 1) suggest (integer) split of a fixed pie, say £10. </a:t>
            </a:r>
          </a:p>
          <a:p>
            <a:pPr algn="just" eaLnBrk="1" hangingPunct="1"/>
            <a:r>
              <a:rPr lang="en-US" sz="2400" dirty="0" smtClean="0"/>
              <a:t>Responder (Player 2) accepts the proposal or rejects (both receive 0)</a:t>
            </a:r>
          </a:p>
          <a:p>
            <a:pPr algn="just" eaLnBrk="1" hangingPunct="1"/>
            <a:r>
              <a:rPr lang="en-US" sz="2400" dirty="0" smtClean="0"/>
              <a:t>There is no unique best response following (10,0), so we have two SPNE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2627313" y="3500438"/>
            <a:ext cx="936625" cy="223361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1476375" y="2636838"/>
            <a:ext cx="3167063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419475" y="23495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1042988" y="4292600"/>
            <a:ext cx="433387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476375" y="4292600"/>
            <a:ext cx="14287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23850" y="40513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268538" y="29972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(10,0)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90011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620838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r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827088" y="5348288"/>
            <a:ext cx="5032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10 0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1476375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H="1">
            <a:off x="2916238" y="2636838"/>
            <a:ext cx="172720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284480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(9,1)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H="1">
            <a:off x="2482850" y="4221163"/>
            <a:ext cx="43338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339975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2916238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29892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268538" y="53435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9 </a:t>
            </a:r>
            <a:endParaRPr lang="en-GB" dirty="0" smtClean="0"/>
          </a:p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2916238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4643438" y="2636838"/>
            <a:ext cx="433387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 flipH="1">
            <a:off x="4643438" y="4221163"/>
            <a:ext cx="433387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5076825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45005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51482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4860925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(5,5)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3779838" y="36195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4427538" y="53435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5 </a:t>
            </a:r>
            <a:endParaRPr lang="en-GB" dirty="0" smtClean="0"/>
          </a:p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5076825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4643438" y="2636838"/>
            <a:ext cx="3097212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687705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(0,10)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6445250" y="36195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H="1">
            <a:off x="7308850" y="4221163"/>
            <a:ext cx="43338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7812088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7740650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7165975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7092950" y="5343525"/>
            <a:ext cx="5032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0 10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7740650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6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4704"/>
            <a:ext cx="9071992" cy="1441450"/>
          </a:xfrm>
        </p:spPr>
        <p:txBody>
          <a:bodyPr>
            <a:normAutofit fontScale="92500"/>
          </a:bodyPr>
          <a:lstStyle/>
          <a:p>
            <a:pPr algn="just" eaLnBrk="1" hangingPunct="1"/>
            <a:r>
              <a:rPr lang="en-US" sz="2400" dirty="0" smtClean="0"/>
              <a:t>First SPNE: </a:t>
            </a:r>
          </a:p>
          <a:p>
            <a:pPr algn="just" eaLnBrk="1" hangingPunct="1"/>
            <a:r>
              <a:rPr lang="en-US" sz="2400" dirty="0" smtClean="0"/>
              <a:t>Player 1 proposes (10, 0)</a:t>
            </a:r>
          </a:p>
          <a:p>
            <a:pPr algn="just" eaLnBrk="1" hangingPunct="1"/>
            <a:r>
              <a:rPr lang="en-US" sz="2400" dirty="0" smtClean="0"/>
              <a:t>Player 2 accepts in all of his decision nodes (a, a, a, a, a, a, a, a, a, a, a)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2627313" y="3500438"/>
            <a:ext cx="936625" cy="223361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1476375" y="2636838"/>
            <a:ext cx="3167063" cy="165576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419475" y="23495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1042988" y="4292600"/>
            <a:ext cx="433387" cy="10810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476375" y="4292600"/>
            <a:ext cx="14287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23850" y="40513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268538" y="29972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(10,0)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90011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620838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827088" y="5348288"/>
            <a:ext cx="5032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10 0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1476375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H="1">
            <a:off x="2916238" y="2636838"/>
            <a:ext cx="172720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284480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(9,1)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H="1">
            <a:off x="2482850" y="4221163"/>
            <a:ext cx="433388" cy="10810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339975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2916238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29892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268538" y="53435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9 </a:t>
            </a:r>
            <a:endParaRPr lang="en-GB" dirty="0" smtClean="0"/>
          </a:p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2916238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4643438" y="2636838"/>
            <a:ext cx="433387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 flipH="1">
            <a:off x="4643438" y="4221163"/>
            <a:ext cx="433387" cy="10810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5076825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45005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51482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4860925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(5,5)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3779838" y="36195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4427538" y="53435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5 </a:t>
            </a:r>
            <a:endParaRPr lang="en-GB" dirty="0" smtClean="0"/>
          </a:p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5076825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4643438" y="2636838"/>
            <a:ext cx="3097212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687705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(0,10)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6445250" y="36195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H="1">
            <a:off x="7308850" y="4221163"/>
            <a:ext cx="433388" cy="10810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7812088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7740650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7165975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7092950" y="5343525"/>
            <a:ext cx="5032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0 10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7740650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49</a:t>
            </a:fld>
            <a:endParaRPr lang="de-DE"/>
          </a:p>
        </p:txBody>
      </p:sp>
      <p:sp>
        <p:nvSpPr>
          <p:cNvPr id="4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7384"/>
            <a:ext cx="7772400" cy="936625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The Ultimatum Game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0324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To describe such situations we need four things: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players</a:t>
            </a:r>
            <a:r>
              <a:rPr lang="en-GB" sz="2800" dirty="0" smtClean="0"/>
              <a:t>: who is involved?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rules</a:t>
            </a:r>
            <a:r>
              <a:rPr lang="en-GB" sz="2800" dirty="0" smtClean="0"/>
              <a:t>: Who moves when? What do they know when they move? What they can do?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outcomes</a:t>
            </a:r>
            <a:r>
              <a:rPr lang="en-GB" sz="2800" dirty="0" smtClean="0"/>
              <a:t>: for each possible set of actions by the players, what is the outcome of the game?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payoffs</a:t>
            </a:r>
            <a:r>
              <a:rPr lang="en-GB" sz="2800" dirty="0" smtClean="0"/>
              <a:t>: what are the players’ preferences over the possible outcomes?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5493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2627313" y="3500438"/>
            <a:ext cx="936625" cy="2233612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1476375" y="2636838"/>
            <a:ext cx="3167063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419475" y="23495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1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1042988" y="4292600"/>
            <a:ext cx="433387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476375" y="4292600"/>
            <a:ext cx="142875" cy="1081088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323850" y="4051300"/>
            <a:ext cx="15843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Player 2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268538" y="29972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(10,0)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90011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620838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r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827088" y="5348288"/>
            <a:ext cx="50323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10 0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1476375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20" name="Line 16"/>
          <p:cNvSpPr>
            <a:spLocks noChangeShapeType="1"/>
          </p:cNvSpPr>
          <p:nvPr/>
        </p:nvSpPr>
        <p:spPr bwMode="auto">
          <a:xfrm flipH="1">
            <a:off x="2916238" y="2636838"/>
            <a:ext cx="1727200" cy="158432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284480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(9,1)</a:t>
            </a:r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 flipH="1">
            <a:off x="2482850" y="4221163"/>
            <a:ext cx="433388" cy="10810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2339975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2916238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29892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268538" y="53435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9 </a:t>
            </a:r>
            <a:endParaRPr lang="en-GB" dirty="0" smtClean="0"/>
          </a:p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2916238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28" name="Line 24"/>
          <p:cNvSpPr>
            <a:spLocks noChangeShapeType="1"/>
          </p:cNvSpPr>
          <p:nvPr/>
        </p:nvSpPr>
        <p:spPr bwMode="auto">
          <a:xfrm>
            <a:off x="4643438" y="2636838"/>
            <a:ext cx="433387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 flipH="1">
            <a:off x="4643438" y="4221163"/>
            <a:ext cx="433387" cy="10810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>
            <a:off x="5076825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45005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5148263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4860925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(5,5)</a:t>
            </a: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3779838" y="36195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4427538" y="5343525"/>
            <a:ext cx="503237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5 </a:t>
            </a:r>
            <a:endParaRPr lang="en-GB" dirty="0" smtClean="0"/>
          </a:p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5076825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4643438" y="2636838"/>
            <a:ext cx="3097212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6877050" y="34036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(0,10)</a:t>
            </a:r>
          </a:p>
        </p:txBody>
      </p:sp>
      <p:sp>
        <p:nvSpPr>
          <p:cNvPr id="21539" name="Text Box 35"/>
          <p:cNvSpPr txBox="1">
            <a:spLocks noChangeArrowheads="1"/>
          </p:cNvSpPr>
          <p:nvPr/>
        </p:nvSpPr>
        <p:spPr bwMode="auto">
          <a:xfrm>
            <a:off x="6445250" y="3619500"/>
            <a:ext cx="1079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…</a:t>
            </a:r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H="1">
            <a:off x="7308850" y="4221163"/>
            <a:ext cx="433388" cy="1081087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41" name="Text Box 37"/>
          <p:cNvSpPr txBox="1">
            <a:spLocks noChangeArrowheads="1"/>
          </p:cNvSpPr>
          <p:nvPr/>
        </p:nvSpPr>
        <p:spPr bwMode="auto">
          <a:xfrm>
            <a:off x="7812088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r</a:t>
            </a:r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>
            <a:off x="7740650" y="4221163"/>
            <a:ext cx="142875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7165975" y="4556125"/>
            <a:ext cx="3587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7092950" y="5343525"/>
            <a:ext cx="50323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0 10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7740650" y="5343525"/>
            <a:ext cx="4318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0 0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2562B-C1C9-493A-AF96-C4894D5BC22A}" type="slidenum">
              <a:rPr lang="de-DE" smtClean="0"/>
              <a:pPr>
                <a:defRPr/>
              </a:pPr>
              <a:t>50</a:t>
            </a:fld>
            <a:endParaRPr lang="de-DE"/>
          </a:p>
        </p:txBody>
      </p:sp>
      <p:sp>
        <p:nvSpPr>
          <p:cNvPr id="4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7384"/>
            <a:ext cx="7772400" cy="936625"/>
          </a:xfrm>
        </p:spPr>
        <p:txBody>
          <a:bodyPr/>
          <a:lstStyle/>
          <a:p>
            <a:pPr eaLnBrk="1" hangingPunct="1"/>
            <a:r>
              <a:rPr lang="en-GB" sz="3200" b="1" dirty="0" smtClean="0">
                <a:latin typeface="Arial" pitchFamily="34" charset="0"/>
                <a:cs typeface="Arial" pitchFamily="34" charset="0"/>
              </a:rPr>
              <a:t>The Ultimatum Game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>
          <a:xfrm>
            <a:off x="0" y="764704"/>
            <a:ext cx="9071992" cy="14414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 smtClean="0"/>
              <a:t>Second SPNE: </a:t>
            </a:r>
          </a:p>
          <a:p>
            <a:pPr marL="0" indent="0" algn="just">
              <a:buNone/>
            </a:pPr>
            <a:r>
              <a:rPr lang="en-US" sz="2400" dirty="0" smtClean="0"/>
              <a:t>Player 1 proposes (9, 1)</a:t>
            </a:r>
          </a:p>
          <a:p>
            <a:pPr marL="0" indent="0" algn="just">
              <a:buNone/>
            </a:pPr>
            <a:r>
              <a:rPr lang="en-US" sz="2400" dirty="0" smtClean="0"/>
              <a:t>Player 2 rejects after (10, 0) and accepts in all other decision nodes </a:t>
            </a:r>
          </a:p>
          <a:p>
            <a:pPr marL="0" indent="0" algn="just">
              <a:buNone/>
            </a:pPr>
            <a:r>
              <a:rPr lang="en-US" sz="2400" dirty="0" smtClean="0"/>
              <a:t>(r, a, a, a, a, a, a, a, a, a, 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255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4068713" y="40511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5868938" y="405110"/>
            <a:ext cx="863600" cy="12954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148064" y="-27384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635325" y="98137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Ready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515943" y="90872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Unready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3492450" y="1700510"/>
            <a:ext cx="576263" cy="10080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4068713" y="170051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6227713" y="1700510"/>
            <a:ext cx="504825" cy="10080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6732538" y="170051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787850" y="141317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356050" y="213389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276550" y="285621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427488" y="2856210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6011813" y="2853035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7235775" y="2853035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0</a:t>
            </a:r>
          </a:p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1979563" y="213389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 dirty="0"/>
              <a:t>Acquiesce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5292675" y="213389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="1"/>
              <a:t>Acquiesce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7237363" y="213389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43" name="Slide Number Placeholder 2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9AE21B-580B-4BF1-8DDD-43A26082C474}" type="slidenum">
              <a:rPr lang="de-DE" smtClean="0"/>
              <a:pPr/>
              <a:t>51</a:t>
            </a:fld>
            <a:endParaRPr lang="de-DE" smtClean="0"/>
          </a:p>
        </p:txBody>
      </p:sp>
      <p:sp>
        <p:nvSpPr>
          <p:cNvPr id="34" name="TextBox 33"/>
          <p:cNvSpPr txBox="1"/>
          <p:nvPr/>
        </p:nvSpPr>
        <p:spPr>
          <a:xfrm>
            <a:off x="323528" y="3484316"/>
            <a:ext cx="83529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Three Nash </a:t>
            </a:r>
            <a:r>
              <a:rPr lang="en-GB" dirty="0" err="1" smtClean="0"/>
              <a:t>equilibria</a:t>
            </a:r>
            <a:endParaRPr lang="en-GB" dirty="0" smtClean="0"/>
          </a:p>
          <a:p>
            <a:pPr marL="457200" indent="-457200">
              <a:buAutoNum type="arabicPeriod"/>
            </a:pPr>
            <a:r>
              <a:rPr lang="en-GB" dirty="0" smtClean="0"/>
              <a:t>Ready, (A, F)</a:t>
            </a:r>
          </a:p>
          <a:p>
            <a:pPr marL="457200" indent="-457200">
              <a:buAutoNum type="arabicPeriod"/>
            </a:pPr>
            <a:r>
              <a:rPr lang="en-GB" dirty="0" smtClean="0"/>
              <a:t>Unready, (A, A)</a:t>
            </a:r>
          </a:p>
          <a:p>
            <a:pPr marL="457200" indent="-457200">
              <a:buFontTx/>
              <a:buAutoNum type="arabicPeriod"/>
            </a:pPr>
            <a:r>
              <a:rPr lang="en-GB" dirty="0" smtClean="0"/>
              <a:t>Unready, (F, A)</a:t>
            </a:r>
          </a:p>
          <a:p>
            <a:pPr marL="457200" indent="-457200"/>
            <a:r>
              <a:rPr lang="en-GB" dirty="0" smtClean="0"/>
              <a:t>Only {Unready, (A, A)} is </a:t>
            </a:r>
            <a:r>
              <a:rPr lang="en-GB" dirty="0" err="1" smtClean="0"/>
              <a:t>subgame</a:t>
            </a:r>
            <a:r>
              <a:rPr lang="en-GB" dirty="0" smtClean="0"/>
              <a:t> perfect</a:t>
            </a:r>
          </a:p>
          <a:p>
            <a:endParaRPr lang="en-GB" dirty="0" smtClean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611224" y="5170488"/>
          <a:ext cx="79928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82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2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52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ysClr val="windowText" lastClr="000000"/>
                          </a:solidFill>
                        </a:rPr>
                        <a:t>Incumbent</a:t>
                      </a:r>
                      <a:endParaRPr lang="en-GB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(A, A)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(A, F)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(F, A)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(F, F)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Challenger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Ready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3, </a:t>
                      </a:r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0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, </a:t>
                      </a:r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0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1, 1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, 1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Unready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, </a:t>
                      </a:r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0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0, 2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u="sng" dirty="0" smtClean="0"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.</a:t>
                      </a:r>
                      <a:r>
                        <a:rPr lang="en-GB" sz="2000" i="0" u="sng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  <a:endParaRPr lang="en-GB" sz="2000" i="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0, 2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7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Backward Induction in dynamic games of imperfect information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457200" algn="just"/>
            <a:r>
              <a:rPr lang="en-US" sz="2800" dirty="0" smtClean="0"/>
              <a:t>We start at the end of the trees</a:t>
            </a:r>
          </a:p>
          <a:p>
            <a:pPr marL="514350" indent="-457200" algn="just"/>
            <a:r>
              <a:rPr lang="en-US" sz="2800" dirty="0" smtClean="0"/>
              <a:t>first find the Nash equilibrium (NE) of the last </a:t>
            </a:r>
            <a:r>
              <a:rPr lang="en-US" sz="2800" dirty="0" err="1" smtClean="0"/>
              <a:t>subgame</a:t>
            </a:r>
            <a:endParaRPr lang="en-US" sz="2800" dirty="0"/>
          </a:p>
          <a:p>
            <a:pPr marL="514350" indent="-457200" algn="just"/>
            <a:r>
              <a:rPr lang="en-US" sz="2800" dirty="0" smtClean="0"/>
              <a:t>then taking this NE as given, find the NE  in the second last </a:t>
            </a:r>
            <a:r>
              <a:rPr lang="en-US" sz="2800" dirty="0" err="1" smtClean="0"/>
              <a:t>subgame</a:t>
            </a:r>
            <a:endParaRPr lang="en-US" sz="2800" dirty="0"/>
          </a:p>
          <a:p>
            <a:pPr marL="514350" indent="-457200" algn="just"/>
            <a:r>
              <a:rPr lang="en-US" sz="2800" dirty="0" smtClean="0"/>
              <a:t>continue working backwards</a:t>
            </a:r>
          </a:p>
          <a:p>
            <a:pPr marL="57150" indent="0" algn="just">
              <a:buNone/>
            </a:pPr>
            <a:r>
              <a:rPr lang="en-US" sz="2800" dirty="0" smtClean="0"/>
              <a:t>If in each </a:t>
            </a:r>
            <a:r>
              <a:rPr lang="en-US" sz="2800" dirty="0" err="1" smtClean="0"/>
              <a:t>subgame</a:t>
            </a:r>
            <a:r>
              <a:rPr lang="en-US" sz="2800" dirty="0" smtClean="0"/>
              <a:t> there is only one NE, this procedure leads to a </a:t>
            </a:r>
            <a:r>
              <a:rPr lang="en-US" sz="2800" b="1" dirty="0" smtClean="0"/>
              <a:t>Unique </a:t>
            </a:r>
            <a:r>
              <a:rPr lang="en-US" sz="2800" b="1" dirty="0" err="1" smtClean="0"/>
              <a:t>Subgame</a:t>
            </a:r>
            <a:r>
              <a:rPr lang="en-US" sz="2800" b="1" dirty="0" smtClean="0"/>
              <a:t> Perfect Nash equilibrium</a:t>
            </a:r>
            <a:r>
              <a:rPr lang="en-US" sz="2800" dirty="0" smtClean="0"/>
              <a:t> 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2521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2484438" y="321310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4284663" y="321310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829878" y="3095613"/>
            <a:ext cx="1899920" cy="37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339355" y="37893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Ready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923655" y="37893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Unready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1908175" y="450850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2484438" y="45085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H="1">
            <a:off x="4643438" y="45085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5148263" y="45085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203575" y="42211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2771775" y="49418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692275" y="566420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843213" y="5664200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4427538" y="5661025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5651500" y="5661025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0</a:t>
            </a:r>
          </a:p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9236" name="Oval 20"/>
          <p:cNvSpPr>
            <a:spLocks noChangeArrowheads="1"/>
          </p:cNvSpPr>
          <p:nvPr/>
        </p:nvSpPr>
        <p:spPr bwMode="auto">
          <a:xfrm>
            <a:off x="2268538" y="4292600"/>
            <a:ext cx="30956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6443662" y="2672978"/>
            <a:ext cx="1728787" cy="29166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5176165" y="2876739"/>
            <a:ext cx="1368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8099425" y="5664200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2</a:t>
            </a:r>
          </a:p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971451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Acquiesce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70840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5653088" y="494188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9243" name="Slide Number Placeholder 2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9AE21B-580B-4BF1-8DDD-43A26082C474}" type="slidenum">
              <a:rPr lang="de-DE" smtClean="0"/>
              <a:pPr/>
              <a:t>53</a:t>
            </a:fld>
            <a:endParaRPr lang="de-DE" smtClean="0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6455121" y="242088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cxnSp>
        <p:nvCxnSpPr>
          <p:cNvPr id="31" name="Straight Connector 30"/>
          <p:cNvCxnSpPr>
            <a:stCxn id="9219" idx="0"/>
          </p:cNvCxnSpPr>
          <p:nvPr/>
        </p:nvCxnSpPr>
        <p:spPr bwMode="auto">
          <a:xfrm flipV="1">
            <a:off x="4284663" y="2672978"/>
            <a:ext cx="2159545" cy="5401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191294" y="101863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Incumbent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Acquiesce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Fight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Challenger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 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1,1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 Unready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0, 2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Out 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Out Unready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non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u="none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7115437" y="35560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Out</a:t>
            </a:r>
          </a:p>
        </p:txBody>
      </p:sp>
    </p:spTree>
    <p:extLst>
      <p:ext uri="{BB962C8B-B14F-4D97-AF65-F5344CB8AC3E}">
        <p14:creationId xmlns:p14="http://schemas.microsoft.com/office/powerpoint/2010/main" val="317098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77" y="19147"/>
            <a:ext cx="8229600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3 Nash equilibria:</a:t>
            </a:r>
          </a:p>
          <a:p>
            <a:r>
              <a:rPr lang="en-GB" sz="2800" dirty="0" smtClean="0"/>
              <a:t>(In Unready) (Acquiesce)</a:t>
            </a:r>
          </a:p>
          <a:p>
            <a:r>
              <a:rPr lang="en-GB" sz="2800" dirty="0" smtClean="0"/>
              <a:t>(Out </a:t>
            </a:r>
            <a:r>
              <a:rPr lang="en-GB" sz="2800" dirty="0"/>
              <a:t>Unready) </a:t>
            </a:r>
            <a:r>
              <a:rPr lang="en-GB" sz="2800" dirty="0" smtClean="0"/>
              <a:t>(Fight)</a:t>
            </a:r>
          </a:p>
          <a:p>
            <a:r>
              <a:rPr lang="en-GB" sz="2800" dirty="0" smtClean="0"/>
              <a:t>(Out ready</a:t>
            </a:r>
            <a:r>
              <a:rPr lang="en-GB" sz="2800" dirty="0"/>
              <a:t>) </a:t>
            </a:r>
            <a:r>
              <a:rPr lang="en-GB" sz="2800" dirty="0" smtClean="0"/>
              <a:t>(Fight)</a:t>
            </a:r>
          </a:p>
          <a:p>
            <a:pPr marL="0" indent="0">
              <a:buNone/>
            </a:pPr>
            <a:r>
              <a:rPr lang="en-US" sz="2800" b="1" dirty="0"/>
              <a:t>Subgame Perfect Nash </a:t>
            </a:r>
            <a:r>
              <a:rPr lang="en-US" sz="2800" b="1" dirty="0" smtClean="0"/>
              <a:t>equilibrium?</a:t>
            </a:r>
          </a:p>
          <a:p>
            <a:pPr marL="0" indent="0">
              <a:buNone/>
            </a:pPr>
            <a:r>
              <a:rPr lang="en-US" sz="2800" dirty="0" smtClean="0"/>
              <a:t>Start solving the last subgame</a:t>
            </a:r>
            <a:endParaRPr lang="en-GB" sz="2800" dirty="0" smtClean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 flipH="1">
            <a:off x="2484438" y="3213100"/>
            <a:ext cx="18002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284663" y="3213100"/>
            <a:ext cx="863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829878" y="3095613"/>
            <a:ext cx="1899920" cy="37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339355" y="37893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Ready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923655" y="3789363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Unready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>
            <a:off x="1908175" y="4508500"/>
            <a:ext cx="5762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2484438" y="45085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4643438" y="4508500"/>
            <a:ext cx="5048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5148263" y="45085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203575" y="422116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Incumbent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1258888" y="49418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771775" y="4941888"/>
            <a:ext cx="935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692275" y="5664200"/>
            <a:ext cx="431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3</a:t>
            </a:r>
          </a:p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2843213" y="5664200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11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4427538" y="5661025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43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5651500" y="5661025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0</a:t>
            </a:r>
          </a:p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2268538" y="4292600"/>
            <a:ext cx="30956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3708400" y="4941888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Acquiesce</a:t>
            </a:r>
          </a:p>
        </p:txBody>
      </p:sp>
      <p:sp>
        <p:nvSpPr>
          <p:cNvPr id="23" name="Text Box 26"/>
          <p:cNvSpPr txBox="1">
            <a:spLocks noChangeArrowheads="1"/>
          </p:cNvSpPr>
          <p:nvPr/>
        </p:nvSpPr>
        <p:spPr bwMode="auto">
          <a:xfrm>
            <a:off x="5653088" y="4941888"/>
            <a:ext cx="935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Fight</a:t>
            </a:r>
          </a:p>
        </p:txBody>
      </p:sp>
    </p:spTree>
    <p:extLst>
      <p:ext uri="{BB962C8B-B14F-4D97-AF65-F5344CB8AC3E}">
        <p14:creationId xmlns:p14="http://schemas.microsoft.com/office/powerpoint/2010/main" val="4201957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115616" y="908720"/>
          <a:ext cx="6096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49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Incumbent</a:t>
                      </a:r>
                      <a:endParaRPr lang="en-GB" b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49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Acquiesce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Fight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490">
                <a:tc rowSpan="2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Challenger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1,1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490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Unready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u="sng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0, 2</a:t>
                      </a:r>
                      <a:endParaRPr lang="en-GB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260648"/>
            <a:ext cx="5977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The normal form of the last subgame is: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99612" y="2531221"/>
            <a:ext cx="854477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Only one Nash equilibrium:</a:t>
            </a:r>
          </a:p>
          <a:p>
            <a:r>
              <a:rPr lang="en-GB" sz="2800" dirty="0" smtClean="0"/>
              <a:t>(Unready) (Acquiesce)</a:t>
            </a:r>
          </a:p>
          <a:p>
            <a:endParaRPr lang="en-GB" sz="2800" dirty="0"/>
          </a:p>
          <a:p>
            <a:r>
              <a:rPr lang="en-GB" sz="2800" dirty="0" smtClean="0"/>
              <a:t>Then the Challenger can predict that playing “In” </a:t>
            </a:r>
          </a:p>
          <a:p>
            <a:r>
              <a:rPr lang="en-GB" sz="2800" dirty="0" smtClean="0"/>
              <a:t>the outcome in the subgame will be the Nash equilibrium</a:t>
            </a:r>
          </a:p>
          <a:p>
            <a:r>
              <a:rPr lang="en-GB" sz="2800" dirty="0"/>
              <a:t>(Unready) (Acquiesce)</a:t>
            </a:r>
          </a:p>
          <a:p>
            <a:r>
              <a:rPr lang="en-GB" sz="2800" dirty="0" smtClean="0"/>
              <a:t>with payoff (4, 3)</a:t>
            </a:r>
          </a:p>
          <a:p>
            <a:r>
              <a:rPr lang="en-GB" sz="2800" dirty="0" smtClean="0"/>
              <a:t>The reduced form is: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36252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5865515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Then the best action the challenger can take is “in”</a:t>
            </a:r>
          </a:p>
          <a:p>
            <a:pPr marL="0" indent="0">
              <a:buNone/>
            </a:pPr>
            <a:r>
              <a:rPr lang="en-GB" sz="2800" dirty="0" smtClean="0"/>
              <a:t>Then the subgame perfect Nash equilibrium is</a:t>
            </a:r>
          </a:p>
          <a:p>
            <a:pPr marL="0" indent="0">
              <a:buNone/>
            </a:pPr>
            <a:r>
              <a:rPr lang="en-GB" sz="2800" dirty="0"/>
              <a:t>(In Unready) (Acquiesce)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3887763" y="1067927"/>
            <a:ext cx="3603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43</a:t>
            </a:r>
          </a:p>
        </p:txBody>
      </p:sp>
      <p:sp>
        <p:nvSpPr>
          <p:cNvPr id="5" name="Line 21"/>
          <p:cNvSpPr>
            <a:spLocks noChangeShapeType="1"/>
          </p:cNvSpPr>
          <p:nvPr/>
        </p:nvSpPr>
        <p:spPr bwMode="auto">
          <a:xfrm>
            <a:off x="6226944" y="510838"/>
            <a:ext cx="992430" cy="155001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4959446" y="714599"/>
            <a:ext cx="1368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7102002" y="2060848"/>
            <a:ext cx="433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/>
              <a:t>2</a:t>
            </a:r>
          </a:p>
          <a:p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238402" y="258748"/>
            <a:ext cx="172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Challenger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4067944" y="510838"/>
            <a:ext cx="2159545" cy="540122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6804248" y="1117487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Out</a:t>
            </a:r>
          </a:p>
        </p:txBody>
      </p:sp>
    </p:spTree>
    <p:extLst>
      <p:ext uri="{BB962C8B-B14F-4D97-AF65-F5344CB8AC3E}">
        <p14:creationId xmlns:p14="http://schemas.microsoft.com/office/powerpoint/2010/main" val="4213262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/>
              <a:t>Example: Matching Pennies v. 1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players</a:t>
            </a:r>
            <a:r>
              <a:rPr lang="en-GB" sz="2800" dirty="0" smtClean="0"/>
              <a:t>: John and Paul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rules</a:t>
            </a:r>
            <a:r>
              <a:rPr lang="en-GB" sz="2800" dirty="0" smtClean="0"/>
              <a:t>: Each player simultaneously puts a penny down either head up or tail up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outcomes</a:t>
            </a:r>
            <a:r>
              <a:rPr lang="en-GB" sz="2800" dirty="0" smtClean="0"/>
              <a:t>: if the two pennies match John pays 1 euro to Paul, otherwise Paul pays 1 euro to john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payoffs</a:t>
            </a:r>
            <a:r>
              <a:rPr lang="en-GB" sz="2800" dirty="0" smtClean="0"/>
              <a:t>: Paul and John prefer receive  1 euro instead to pay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092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/>
              <a:t>Example: Matching Pennies v. 2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players</a:t>
            </a:r>
            <a:r>
              <a:rPr lang="en-GB" sz="2800" dirty="0" smtClean="0"/>
              <a:t>: John and Paul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rules</a:t>
            </a:r>
            <a:r>
              <a:rPr lang="en-GB" sz="2800" dirty="0" smtClean="0"/>
              <a:t>: John puts a penny down either head up or tail up. Paul observes the decision of John </a:t>
            </a:r>
            <a:r>
              <a:rPr lang="en-GB" sz="2800" dirty="0"/>
              <a:t>and puts a penny down either head up or tail up.</a:t>
            </a:r>
            <a:endParaRPr lang="en-GB" sz="2800" dirty="0" smtClean="0"/>
          </a:p>
          <a:p>
            <a:pPr marL="514350" indent="-514350">
              <a:buAutoNum type="arabicParenR"/>
            </a:pPr>
            <a:r>
              <a:rPr lang="en-GB" sz="2800" b="1" dirty="0" smtClean="0"/>
              <a:t>The outcomes</a:t>
            </a:r>
            <a:r>
              <a:rPr lang="en-GB" sz="2800" dirty="0" smtClean="0"/>
              <a:t>: if the two pennies match John pays 1 euro to Paul, otherwise Paul pays 1 euro to john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payoffs</a:t>
            </a:r>
            <a:r>
              <a:rPr lang="en-GB" sz="2800" dirty="0" smtClean="0"/>
              <a:t>: Paul and John prefer receive  1 euro instead to pay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0961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/>
              <a:t>Example: Matching Pennies v. 3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players</a:t>
            </a:r>
            <a:r>
              <a:rPr lang="en-GB" sz="2800" dirty="0" smtClean="0"/>
              <a:t>: John and Paul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rules</a:t>
            </a:r>
            <a:r>
              <a:rPr lang="en-GB" sz="2800" dirty="0" smtClean="0"/>
              <a:t>: John puts a penny down either head up or tail up. After 1 minute the decision of John and without the possibility to know the decision of John, Paul </a:t>
            </a:r>
            <a:r>
              <a:rPr lang="en-GB" sz="2800" dirty="0"/>
              <a:t>puts a penny down either head up or tail up</a:t>
            </a:r>
            <a:r>
              <a:rPr lang="en-GB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outcomes</a:t>
            </a:r>
            <a:r>
              <a:rPr lang="en-GB" sz="2800" dirty="0" smtClean="0"/>
              <a:t>: if the two pennies match John pays 1 euro to Paul, otherwise Paul pays 1 euro to john</a:t>
            </a:r>
          </a:p>
          <a:p>
            <a:pPr marL="514350" indent="-514350">
              <a:buAutoNum type="arabicParenR"/>
            </a:pPr>
            <a:r>
              <a:rPr lang="en-GB" sz="2800" b="1" dirty="0" smtClean="0"/>
              <a:t>The payoffs</a:t>
            </a:r>
            <a:r>
              <a:rPr lang="en-GB" sz="2800" dirty="0" smtClean="0"/>
              <a:t>: Paul and John prefer receive  1 euro instead to pay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7934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486" y="346076"/>
            <a:ext cx="7992814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>
                <a:ea typeface="+mn-ea"/>
                <a:cs typeface="+mn-cs"/>
              </a:rPr>
              <a:t>Extensive</a:t>
            </a:r>
            <a:r>
              <a:rPr lang="en-GB" sz="3600" b="1" dirty="0" smtClean="0">
                <a:cs typeface="Arial" pitchFamily="34" charset="0"/>
              </a:rPr>
              <a:t> – Form  Representation</a:t>
            </a:r>
            <a:endParaRPr lang="en-US" sz="3600" b="1" dirty="0" smtClean="0"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413"/>
            <a:ext cx="8208714" cy="460851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2800" dirty="0" smtClean="0"/>
              <a:t>An extensive form representation of a game specifies:</a:t>
            </a:r>
          </a:p>
          <a:p>
            <a:pPr algn="just" eaLnBrk="1" hangingPunct="1"/>
            <a:r>
              <a:rPr lang="en-US" sz="2800" dirty="0" smtClean="0"/>
              <a:t>Players</a:t>
            </a:r>
          </a:p>
          <a:p>
            <a:pPr algn="just" eaLnBrk="1" hangingPunct="1"/>
            <a:r>
              <a:rPr lang="en-US" sz="2800" dirty="0" smtClean="0"/>
              <a:t>When each player has to move</a:t>
            </a:r>
          </a:p>
          <a:p>
            <a:pPr algn="just" eaLnBrk="1" hangingPunct="1"/>
            <a:r>
              <a:rPr lang="en-US" sz="2800" dirty="0" smtClean="0"/>
              <a:t>The actions a player can use at each of his opportunities to move</a:t>
            </a:r>
          </a:p>
          <a:p>
            <a:pPr algn="just" eaLnBrk="1" hangingPunct="1"/>
            <a:r>
              <a:rPr lang="en-US" sz="2800" dirty="0" smtClean="0"/>
              <a:t>What a player knows at each of his opportunities to move</a:t>
            </a:r>
          </a:p>
          <a:p>
            <a:pPr algn="just" eaLnBrk="1" hangingPunct="1"/>
            <a:r>
              <a:rPr lang="en-US" sz="2800" dirty="0" smtClean="0"/>
              <a:t>Payoffs received by each player for each possible outcome</a:t>
            </a:r>
          </a:p>
          <a:p>
            <a:pPr algn="just" eaLnBrk="1" hangingPunct="1"/>
            <a:endParaRPr lang="en-US" sz="2800" dirty="0" smtClean="0"/>
          </a:p>
          <a:p>
            <a:pPr algn="just" eaLnBrk="1" hangingPunct="1"/>
            <a:endParaRPr lang="en-US" sz="2800" dirty="0" smtClean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endParaRPr lang="en-GB" u="sn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01281-BD3D-4116-AEF6-267B4E30F7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3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3523</Words>
  <Application>Microsoft Office PowerPoint</Application>
  <PresentationFormat>Presentazione su schermo (4:3)</PresentationFormat>
  <Paragraphs>938</Paragraphs>
  <Slides>56</Slides>
  <Notes>36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56</vt:i4>
      </vt:variant>
    </vt:vector>
  </HeadingPairs>
  <TitlesOfParts>
    <vt:vector size="64" baseType="lpstr">
      <vt:lpstr>MS PGothic</vt:lpstr>
      <vt:lpstr>Arial</vt:lpstr>
      <vt:lpstr>Calibri</vt:lpstr>
      <vt:lpstr>Cambria Math</vt:lpstr>
      <vt:lpstr>Symbol</vt:lpstr>
      <vt:lpstr>Times New Roman</vt:lpstr>
      <vt:lpstr>Office Theme</vt:lpstr>
      <vt:lpstr>Equation</vt:lpstr>
      <vt:lpstr>Basic elements of game theory</vt:lpstr>
      <vt:lpstr>Game Theory - Motivation</vt:lpstr>
      <vt:lpstr>Presentazione standard di PowerPoint</vt:lpstr>
      <vt:lpstr>Definition of a game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Extensive – Form  Representation</vt:lpstr>
      <vt:lpstr>Game Trees</vt:lpstr>
      <vt:lpstr>Example 1</vt:lpstr>
      <vt:lpstr>Example 2</vt:lpstr>
      <vt:lpstr>Information set</vt:lpstr>
      <vt:lpstr>Presentazione standard di PowerPoint</vt:lpstr>
      <vt:lpstr>Strategies</vt:lpstr>
      <vt:lpstr>Definition of subgame:</vt:lpstr>
      <vt:lpstr>Dynamic games of perfect and imperfect information</vt:lpstr>
      <vt:lpstr>Presentazione standard di PowerPoint</vt:lpstr>
      <vt:lpstr>Example 1: Mini Ultimatum Game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Normal form representation</vt:lpstr>
      <vt:lpstr>Representation of a sequential game using the normal form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Simultaneous games</vt:lpstr>
      <vt:lpstr>Example 1</vt:lpstr>
      <vt:lpstr>Example 2</vt:lpstr>
      <vt:lpstr>Nash Equilibrium</vt:lpstr>
      <vt:lpstr>Presentazione standard di PowerPoint</vt:lpstr>
      <vt:lpstr>Example 1: the Prisoner’s Dilemma</vt:lpstr>
      <vt:lpstr>Example 2: the “Battle of the Sexes”</vt:lpstr>
      <vt:lpstr>Example 3: Matching Pennies</vt:lpstr>
      <vt:lpstr>Example 4: “Stag-Hunt”</vt:lpstr>
      <vt:lpstr>Example 5: Public good game</vt:lpstr>
      <vt:lpstr>Presentazione standard di PowerPoint</vt:lpstr>
      <vt:lpstr>Definition: Subgame perfect Nash equilibrium</vt:lpstr>
      <vt:lpstr>Backward Induction in dynamic games of perfect information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The Ultimatum Game</vt:lpstr>
      <vt:lpstr>The Ultimatum Game</vt:lpstr>
      <vt:lpstr>The Ultimatum Game</vt:lpstr>
      <vt:lpstr>Presentazione standard di PowerPoint</vt:lpstr>
      <vt:lpstr>Backward Induction in dynamic games of imperfect information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RHUL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 Dynamic games of complete and perfect information</dc:title>
  <dc:creator>uwte330</dc:creator>
  <cp:lastModifiedBy>FERI FRANCESCO</cp:lastModifiedBy>
  <cp:revision>69</cp:revision>
  <cp:lastPrinted>2014-10-21T07:19:27Z</cp:lastPrinted>
  <dcterms:created xsi:type="dcterms:W3CDTF">2013-10-18T10:42:15Z</dcterms:created>
  <dcterms:modified xsi:type="dcterms:W3CDTF">2019-04-30T08:51:03Z</dcterms:modified>
</cp:coreProperties>
</file>